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rawings/drawing2.xml" ContentType="application/vnd.openxmlformats-officedocument.drawingml.chartshapes+xml"/>
  <Override PartName="/ppt/notesSlides/notesSlide29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Override PartName="/ppt/notesSlides/notesSlide27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notesSlides/notesSlide25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7.xml" ContentType="application/vnd.openxmlformats-officedocument.presentationml.notesSlide+xml"/>
  <Default Extension="xlsx" ContentType="application/vnd.openxmlformats-officedocument.spreadsheetml.sheet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charts/chart1.xml" ContentType="application/vnd.openxmlformats-officedocument.drawingml.chart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rawings/drawing1.xml" ContentType="application/vnd.openxmlformats-officedocument.drawingml.chartshapes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slideLayouts/slideLayout10.xml" ContentType="application/vnd.openxmlformats-officedocument.presentationml.slideLayout+xml"/>
  <Default Extension="gif" ContentType="image/gif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4.xml" ContentType="application/vnd.openxmlformats-officedocument.presentationml.notesSlide+xml"/>
  <Override PartName="/ppt/charts/chart2.xml" ContentType="application/vnd.openxmlformats-officedocument.drawingml.char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72" r:id="rId1"/>
  </p:sldMasterIdLst>
  <p:notesMasterIdLst>
    <p:notesMasterId r:id="rId32"/>
  </p:notesMasterIdLst>
  <p:sldIdLst>
    <p:sldId id="258" r:id="rId2"/>
    <p:sldId id="259" r:id="rId3"/>
    <p:sldId id="260" r:id="rId4"/>
    <p:sldId id="261" r:id="rId5"/>
    <p:sldId id="262" r:id="rId6"/>
    <p:sldId id="263" r:id="rId7"/>
    <p:sldId id="265" r:id="rId8"/>
    <p:sldId id="264" r:id="rId9"/>
    <p:sldId id="266" r:id="rId10"/>
    <p:sldId id="267" r:id="rId11"/>
    <p:sldId id="268" r:id="rId12"/>
    <p:sldId id="269" r:id="rId13"/>
    <p:sldId id="271" r:id="rId14"/>
    <p:sldId id="280" r:id="rId15"/>
    <p:sldId id="270" r:id="rId16"/>
    <p:sldId id="273" r:id="rId17"/>
    <p:sldId id="274" r:id="rId18"/>
    <p:sldId id="275" r:id="rId19"/>
    <p:sldId id="272" r:id="rId20"/>
    <p:sldId id="281" r:id="rId21"/>
    <p:sldId id="276" r:id="rId22"/>
    <p:sldId id="277" r:id="rId23"/>
    <p:sldId id="284" r:id="rId24"/>
    <p:sldId id="278" r:id="rId25"/>
    <p:sldId id="282" r:id="rId26"/>
    <p:sldId id="283" r:id="rId27"/>
    <p:sldId id="286" r:id="rId28"/>
    <p:sldId id="285" r:id="rId29"/>
    <p:sldId id="287" r:id="rId30"/>
    <p:sldId id="288" r:id="rId31"/>
  </p:sldIdLst>
  <p:sldSz cx="9144000" cy="5143500" type="screen16x9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441" autoAdjust="0"/>
    <p:restoredTop sz="94660"/>
  </p:normalViewPr>
  <p:slideViewPr>
    <p:cSldViewPr>
      <p:cViewPr>
        <p:scale>
          <a:sx n="100" d="100"/>
          <a:sy n="100" d="100"/>
        </p:scale>
        <p:origin x="-1944" y="-798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_____Microsoft_Office_Excel1.xlsx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.xml"/><Relationship Id="rId1" Type="http://schemas.openxmlformats.org/officeDocument/2006/relationships/package" Target="../embeddings/_____Microsoft_Office_Excel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uk-UA"/>
  <c:chart>
    <c:autoTitleDeleted val="1"/>
    <c:view3D>
      <c:rotX val="30"/>
      <c:perspective val="30"/>
    </c:view3D>
    <c:plotArea>
      <c:layout>
        <c:manualLayout>
          <c:layoutTarget val="inner"/>
          <c:xMode val="edge"/>
          <c:yMode val="edge"/>
          <c:x val="1.8416108527623921E-2"/>
          <c:y val="2.5890363213540626E-3"/>
          <c:w val="0.96119875569381352"/>
          <c:h val="0.92081378713022721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explosion val="12"/>
          <c:dPt>
            <c:idx val="0"/>
            <c:explosion val="0"/>
          </c:dPt>
          <c:dPt>
            <c:idx val="1"/>
            <c:explosion val="0"/>
          </c:dPt>
          <c:dPt>
            <c:idx val="2"/>
            <c:explosion val="0"/>
          </c:dPt>
          <c:dPt>
            <c:idx val="3"/>
            <c:explosion val="0"/>
          </c:dPt>
          <c:dPt>
            <c:idx val="4"/>
            <c:explosion val="1"/>
          </c:dPt>
          <c:dPt>
            <c:idx val="5"/>
            <c:explosion val="1"/>
          </c:dPt>
          <c:dPt>
            <c:idx val="6"/>
            <c:explosion val="0"/>
          </c:dPt>
          <c:dPt>
            <c:idx val="7"/>
            <c:explosion val="0"/>
          </c:dPt>
          <c:cat>
            <c:strRef>
              <c:f>Лист1!$A$2:$A$9</c:f>
              <c:strCache>
                <c:ptCount val="8"/>
                <c:pt idx="0">
                  <c:v>єдиний податок</c:v>
                </c:pt>
                <c:pt idx="1">
                  <c:v>податок на майно</c:v>
                </c:pt>
                <c:pt idx="2">
                  <c:v>акцизний податок</c:v>
                </c:pt>
                <c:pt idx="3">
                  <c:v>адміністративні збори</c:v>
                </c:pt>
                <c:pt idx="4">
                  <c:v>рентна плата</c:v>
                </c:pt>
                <c:pt idx="5">
                  <c:v>інші надходження</c:v>
                </c:pt>
                <c:pt idx="6">
                  <c:v>спеціальний фонд</c:v>
                </c:pt>
                <c:pt idx="7">
                  <c:v>субвенції</c:v>
                </c:pt>
              </c:strCache>
            </c:strRef>
          </c:cat>
          <c:val>
            <c:numRef>
              <c:f>Лист1!$B$2:$B$9</c:f>
              <c:numCache>
                <c:formatCode>General</c:formatCode>
                <c:ptCount val="8"/>
                <c:pt idx="0">
                  <c:v>40.300000000000004</c:v>
                </c:pt>
                <c:pt idx="1">
                  <c:v>25.1</c:v>
                </c:pt>
                <c:pt idx="2">
                  <c:v>9.1</c:v>
                </c:pt>
                <c:pt idx="3">
                  <c:v>3.6</c:v>
                </c:pt>
                <c:pt idx="4">
                  <c:v>0.5</c:v>
                </c:pt>
                <c:pt idx="5">
                  <c:v>1</c:v>
                </c:pt>
                <c:pt idx="6">
                  <c:v>9.6</c:v>
                </c:pt>
                <c:pt idx="7">
                  <c:v>10.8</c:v>
                </c:pt>
              </c:numCache>
            </c:numRef>
          </c:val>
        </c:ser>
      </c:pie3DChart>
    </c:plotArea>
    <c:plotVisOnly val="1"/>
  </c:chart>
  <c:txPr>
    <a:bodyPr/>
    <a:lstStyle/>
    <a:p>
      <a:pPr>
        <a:defRPr sz="1800"/>
      </a:pPr>
      <a:endParaRPr lang="uk-UA"/>
    </a:p>
  </c:txPr>
  <c:externalData r:id="rId1"/>
  <c:userShapes r:id="rId2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uk-UA"/>
  <c:chart>
    <c:autoTitleDeleted val="1"/>
    <c:view3D>
      <c:rotX val="30"/>
      <c:perspective val="30"/>
    </c:view3D>
    <c:plotArea>
      <c:layout>
        <c:manualLayout>
          <c:layoutTarget val="inner"/>
          <c:xMode val="edge"/>
          <c:yMode val="edge"/>
          <c:x val="1.747803797576045E-2"/>
          <c:y val="7.4617777511900504E-2"/>
          <c:w val="0.96504392404848038"/>
          <c:h val="0.92538222248809965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cat>
            <c:strRef>
              <c:f>Лист1!$A$2:$A$7</c:f>
              <c:strCache>
                <c:ptCount val="6"/>
                <c:pt idx="0">
                  <c:v>програми допомоги ЄС</c:v>
                </c:pt>
                <c:pt idx="1">
                  <c:v>ЖКГ</c:v>
                </c:pt>
                <c:pt idx="2">
                  <c:v>ОМС</c:v>
                </c:pt>
                <c:pt idx="3">
                  <c:v>економічна діяльність </c:v>
                </c:pt>
                <c:pt idx="4">
                  <c:v>соціальний захист</c:v>
                </c:pt>
                <c:pt idx="5">
                  <c:v>інші видатки</c:v>
                </c:pt>
              </c:strCache>
            </c:strRef>
          </c:cat>
          <c:val>
            <c:numRef>
              <c:f>Лист1!$B$2:$B$7</c:f>
              <c:numCache>
                <c:formatCode>General</c:formatCode>
                <c:ptCount val="6"/>
                <c:pt idx="0">
                  <c:v>45.9</c:v>
                </c:pt>
                <c:pt idx="1">
                  <c:v>24</c:v>
                </c:pt>
                <c:pt idx="2">
                  <c:v>20.3</c:v>
                </c:pt>
                <c:pt idx="3">
                  <c:v>7.7</c:v>
                </c:pt>
                <c:pt idx="4">
                  <c:v>1.5</c:v>
                </c:pt>
                <c:pt idx="5">
                  <c:v>0.60000000000000064</c:v>
                </c:pt>
              </c:numCache>
            </c:numRef>
          </c:val>
        </c:ser>
      </c:pie3DChart>
    </c:plotArea>
    <c:plotVisOnly val="1"/>
  </c:chart>
  <c:txPr>
    <a:bodyPr/>
    <a:lstStyle/>
    <a:p>
      <a:pPr>
        <a:defRPr sz="1800"/>
      </a:pPr>
      <a:endParaRPr lang="uk-UA"/>
    </a:p>
  </c:txPr>
  <c:externalData r:id="rId1"/>
  <c:userShapes r:id="rId2"/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0.65179</cdr:x>
      <cdr:y>0.82915</cdr:y>
    </cdr:from>
    <cdr:to>
      <cdr:x>0.9399</cdr:x>
      <cdr:y>0.96811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5256584" y="3744416"/>
          <a:ext cx="2323578" cy="627534"/>
        </a:xfrm>
        <a:prstGeom xmlns:a="http://schemas.openxmlformats.org/drawingml/2006/main" prst="rect">
          <a:avLst/>
        </a:prstGeom>
        <a:ln xmlns:a="http://schemas.openxmlformats.org/drawingml/2006/main">
          <a:solidFill>
            <a:schemeClr val="accent2">
              <a:lumMod val="75000"/>
            </a:schemeClr>
          </a:solidFill>
        </a:ln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uk-UA" sz="1400" dirty="0" smtClean="0">
              <a:latin typeface="Times New Roman" pitchFamily="18" charset="0"/>
              <a:cs typeface="Times New Roman" pitchFamily="18" charset="0"/>
            </a:rPr>
            <a:t>Податок на майно – </a:t>
          </a:r>
          <a:r>
            <a:rPr lang="uk-UA" sz="14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25,1%  </a:t>
          </a:r>
          <a:r>
            <a:rPr lang="uk-UA" sz="1400" dirty="0" smtClean="0">
              <a:latin typeface="Times New Roman" pitchFamily="18" charset="0"/>
              <a:cs typeface="Times New Roman" pitchFamily="18" charset="0"/>
            </a:rPr>
            <a:t>(5 456,2 тис. грн.)</a:t>
          </a:r>
          <a:endParaRPr lang="ru-RU" sz="1400" dirty="0">
            <a:latin typeface="Times New Roman" pitchFamily="18" charset="0"/>
            <a:cs typeface="Times New Roman" pitchFamily="18" charset="0"/>
          </a:endParaRPr>
        </a:p>
      </cdr:txBody>
    </cdr:sp>
  </cdr:relSizeAnchor>
  <cdr:relSizeAnchor xmlns:cdr="http://schemas.openxmlformats.org/drawingml/2006/chartDrawing">
    <cdr:from>
      <cdr:x>0.71306</cdr:x>
      <cdr:y>0.79058</cdr:y>
    </cdr:from>
    <cdr:to>
      <cdr:x>0.80357</cdr:x>
      <cdr:y>0.82915</cdr:y>
    </cdr:to>
    <cdr:sp macro="" textlink="">
      <cdr:nvSpPr>
        <cdr:cNvPr id="4" name="Прямая соединительная линия 3"/>
        <cdr:cNvSpPr/>
      </cdr:nvSpPr>
      <cdr:spPr>
        <a:xfrm xmlns:a="http://schemas.openxmlformats.org/drawingml/2006/main">
          <a:off x="5750780" y="3570240"/>
          <a:ext cx="729940" cy="174176"/>
        </a:xfrm>
        <a:prstGeom xmlns:a="http://schemas.openxmlformats.org/drawingml/2006/main" prst="line">
          <a:avLst/>
        </a:prstGeom>
      </cdr:spPr>
      <cdr:style>
        <a:lnRef xmlns:a="http://schemas.openxmlformats.org/drawingml/2006/main" idx="1">
          <a:schemeClr val="accent2"/>
        </a:lnRef>
        <a:fillRef xmlns:a="http://schemas.openxmlformats.org/drawingml/2006/main" idx="0">
          <a:schemeClr val="accent2"/>
        </a:fillRef>
        <a:effectRef xmlns:a="http://schemas.openxmlformats.org/drawingml/2006/main" idx="0">
          <a:schemeClr val="accent2"/>
        </a:effectRef>
        <a:fontRef xmlns:a="http://schemas.openxmlformats.org/drawingml/2006/main" idx="minor">
          <a:schemeClr val="tx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ru-RU"/>
        </a:p>
      </cdr:txBody>
    </cdr:sp>
  </cdr:relSizeAnchor>
  <cdr:relSizeAnchor xmlns:cdr="http://schemas.openxmlformats.org/drawingml/2006/chartDrawing">
    <cdr:from>
      <cdr:x>0.15517</cdr:x>
      <cdr:y>0.04784</cdr:y>
    </cdr:from>
    <cdr:to>
      <cdr:x>0.48276</cdr:x>
      <cdr:y>0.11162</cdr:y>
    </cdr:to>
    <cdr:sp macro="" textlink="">
      <cdr:nvSpPr>
        <cdr:cNvPr id="5" name="TextBox 4"/>
        <cdr:cNvSpPr txBox="1"/>
      </cdr:nvSpPr>
      <cdr:spPr>
        <a:xfrm xmlns:a="http://schemas.openxmlformats.org/drawingml/2006/main">
          <a:off x="1296144" y="216024"/>
          <a:ext cx="2736304" cy="28803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  <cdr:relSizeAnchor xmlns:cdr="http://schemas.openxmlformats.org/drawingml/2006/chartDrawing">
    <cdr:from>
      <cdr:x>0.78571</cdr:x>
      <cdr:y>0</cdr:y>
    </cdr:from>
    <cdr:to>
      <cdr:x>1</cdr:x>
      <cdr:y>0.14823</cdr:y>
    </cdr:to>
    <cdr:sp macro="" textlink="">
      <cdr:nvSpPr>
        <cdr:cNvPr id="6" name="TextBox 5"/>
        <cdr:cNvSpPr txBox="1"/>
      </cdr:nvSpPr>
      <cdr:spPr>
        <a:xfrm xmlns:a="http://schemas.openxmlformats.org/drawingml/2006/main">
          <a:off x="6336704" y="0"/>
          <a:ext cx="1728192" cy="669420"/>
        </a:xfrm>
        <a:prstGeom xmlns:a="http://schemas.openxmlformats.org/drawingml/2006/main" prst="rect">
          <a:avLst/>
        </a:prstGeom>
        <a:ln xmlns:a="http://schemas.openxmlformats.org/drawingml/2006/main">
          <a:solidFill>
            <a:schemeClr val="accent2">
              <a:lumMod val="40000"/>
              <a:lumOff val="60000"/>
            </a:schemeClr>
          </a:solidFill>
        </a:ln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uk-UA" sz="1400" dirty="0" smtClean="0">
              <a:latin typeface="Times New Roman" pitchFamily="18" charset="0"/>
              <a:cs typeface="Times New Roman" pitchFamily="18" charset="0"/>
            </a:rPr>
            <a:t>Субвенції – </a:t>
          </a:r>
          <a:r>
            <a:rPr lang="uk-UA" sz="1400" b="1" dirty="0" smtClean="0">
              <a:latin typeface="Times New Roman" pitchFamily="18" charset="0"/>
              <a:cs typeface="Times New Roman" pitchFamily="18" charset="0"/>
            </a:rPr>
            <a:t>10,8% </a:t>
          </a:r>
          <a:r>
            <a:rPr lang="uk-UA" sz="1400" dirty="0" smtClean="0">
              <a:latin typeface="Times New Roman" pitchFamily="18" charset="0"/>
              <a:cs typeface="Times New Roman" pitchFamily="18" charset="0"/>
            </a:rPr>
            <a:t>(2 334,2 тис. грн.)</a:t>
          </a:r>
          <a:endParaRPr lang="ru-RU" sz="1400" dirty="0">
            <a:latin typeface="Times New Roman" pitchFamily="18" charset="0"/>
            <a:cs typeface="Times New Roman" pitchFamily="18" charset="0"/>
          </a:endParaRPr>
        </a:p>
      </cdr:txBody>
    </cdr:sp>
  </cdr:relSizeAnchor>
  <cdr:relSizeAnchor xmlns:cdr="http://schemas.openxmlformats.org/drawingml/2006/chartDrawing">
    <cdr:from>
      <cdr:x>0.47774</cdr:x>
      <cdr:y>0.01595</cdr:y>
    </cdr:from>
    <cdr:to>
      <cdr:x>0.79024</cdr:x>
      <cdr:y>0.04784</cdr:y>
    </cdr:to>
    <cdr:sp macro="" textlink="">
      <cdr:nvSpPr>
        <cdr:cNvPr id="14" name="Прямая соединительная линия 13"/>
        <cdr:cNvSpPr/>
      </cdr:nvSpPr>
      <cdr:spPr>
        <a:xfrm xmlns:a="http://schemas.openxmlformats.org/drawingml/2006/main" flipH="1">
          <a:off x="3852936" y="72008"/>
          <a:ext cx="2520280" cy="144014"/>
        </a:xfrm>
        <a:prstGeom xmlns:a="http://schemas.openxmlformats.org/drawingml/2006/main" prst="line">
          <a:avLst/>
        </a:prstGeom>
      </cdr:spPr>
      <cdr:style>
        <a:lnRef xmlns:a="http://schemas.openxmlformats.org/drawingml/2006/main" idx="1">
          <a:schemeClr val="accent2"/>
        </a:lnRef>
        <a:fillRef xmlns:a="http://schemas.openxmlformats.org/drawingml/2006/main" idx="0">
          <a:schemeClr val="accent2"/>
        </a:fillRef>
        <a:effectRef xmlns:a="http://schemas.openxmlformats.org/drawingml/2006/main" idx="0">
          <a:schemeClr val="accent2"/>
        </a:effectRef>
        <a:fontRef xmlns:a="http://schemas.openxmlformats.org/drawingml/2006/main" idx="minor">
          <a:schemeClr val="tx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ru-RU"/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0.66667</cdr:x>
      <cdr:y>0</cdr:y>
    </cdr:from>
    <cdr:to>
      <cdr:x>0.91892</cdr:x>
      <cdr:y>0.13462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5328592" y="0"/>
          <a:ext cx="2016224" cy="50405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  <cdr:relSizeAnchor xmlns:cdr="http://schemas.openxmlformats.org/drawingml/2006/chartDrawing">
    <cdr:from>
      <cdr:x>0.72529</cdr:x>
      <cdr:y>0.07692</cdr:y>
    </cdr:from>
    <cdr:to>
      <cdr:x>1</cdr:x>
      <cdr:y>0.25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6336704" y="288032"/>
          <a:ext cx="2195736" cy="64807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  <cdr:relSizeAnchor xmlns:cdr="http://schemas.openxmlformats.org/drawingml/2006/chartDrawing">
    <cdr:from>
      <cdr:x>0.75987</cdr:x>
      <cdr:y>0.78571</cdr:y>
    </cdr:from>
    <cdr:to>
      <cdr:x>1</cdr:x>
      <cdr:y>1</cdr:y>
    </cdr:to>
    <cdr:sp macro="" textlink="">
      <cdr:nvSpPr>
        <cdr:cNvPr id="4" name="TextBox 3"/>
        <cdr:cNvSpPr txBox="1"/>
      </cdr:nvSpPr>
      <cdr:spPr>
        <a:xfrm xmlns:a="http://schemas.openxmlformats.org/drawingml/2006/main">
          <a:off x="6948264" y="3168352"/>
          <a:ext cx="2195736" cy="864096"/>
        </a:xfrm>
        <a:prstGeom xmlns:a="http://schemas.openxmlformats.org/drawingml/2006/main" prst="rect">
          <a:avLst/>
        </a:prstGeom>
        <a:ln xmlns:a="http://schemas.openxmlformats.org/drawingml/2006/main">
          <a:solidFill>
            <a:schemeClr val="tx2">
              <a:lumMod val="75000"/>
            </a:schemeClr>
          </a:solidFill>
        </a:ln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uk-UA" sz="1400" dirty="0" smtClean="0">
              <a:latin typeface="Times New Roman" pitchFamily="18" charset="0"/>
              <a:cs typeface="Times New Roman" pitchFamily="18" charset="0"/>
            </a:rPr>
            <a:t>Програми допомоги ЄС – </a:t>
          </a:r>
          <a:r>
            <a:rPr lang="uk-UA" sz="1400" b="1" dirty="0" smtClean="0">
              <a:latin typeface="Times New Roman" pitchFamily="18" charset="0"/>
              <a:cs typeface="Times New Roman" pitchFamily="18" charset="0"/>
            </a:rPr>
            <a:t>45,9% </a:t>
          </a:r>
        </a:p>
        <a:p xmlns:a="http://schemas.openxmlformats.org/drawingml/2006/main">
          <a:r>
            <a:rPr lang="uk-UA" sz="1400" dirty="0" smtClean="0">
              <a:latin typeface="Times New Roman" pitchFamily="18" charset="0"/>
              <a:cs typeface="Times New Roman" pitchFamily="18" charset="0"/>
            </a:rPr>
            <a:t>(22 916,3 тис. грн.)</a:t>
          </a:r>
          <a:endParaRPr lang="ru-RU" sz="1400" b="1" dirty="0">
            <a:latin typeface="Times New Roman" pitchFamily="18" charset="0"/>
            <a:cs typeface="Times New Roman" pitchFamily="18" charset="0"/>
          </a:endParaRPr>
        </a:p>
      </cdr:txBody>
    </cdr:sp>
  </cdr:relSizeAnchor>
  <cdr:relSizeAnchor xmlns:cdr="http://schemas.openxmlformats.org/drawingml/2006/chartDrawing">
    <cdr:from>
      <cdr:x>0.83075</cdr:x>
      <cdr:y>0.625</cdr:y>
    </cdr:from>
    <cdr:to>
      <cdr:x>0.92524</cdr:x>
      <cdr:y>0.78571</cdr:y>
    </cdr:to>
    <cdr:sp macro="" textlink="">
      <cdr:nvSpPr>
        <cdr:cNvPr id="6" name="Прямая соединительная линия 5"/>
        <cdr:cNvSpPr/>
      </cdr:nvSpPr>
      <cdr:spPr>
        <a:xfrm xmlns:a="http://schemas.openxmlformats.org/drawingml/2006/main">
          <a:off x="7596336" y="2520280"/>
          <a:ext cx="864096" cy="648072"/>
        </a:xfrm>
        <a:prstGeom xmlns:a="http://schemas.openxmlformats.org/drawingml/2006/main" prst="line">
          <a:avLst/>
        </a:prstGeom>
      </cdr:spPr>
      <cdr:style>
        <a:lnRef xmlns:a="http://schemas.openxmlformats.org/drawingml/2006/main" idx="1">
          <a:schemeClr val="dk1"/>
        </a:lnRef>
        <a:fillRef xmlns:a="http://schemas.openxmlformats.org/drawingml/2006/main" idx="0">
          <a:schemeClr val="dk1"/>
        </a:fillRef>
        <a:effectRef xmlns:a="http://schemas.openxmlformats.org/drawingml/2006/main" idx="0">
          <a:schemeClr val="dk1"/>
        </a:effectRef>
        <a:fontRef xmlns:a="http://schemas.openxmlformats.org/drawingml/2006/main" idx="minor">
          <a:schemeClr val="tx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ru-RU"/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6B86817-9A81-43E6-974C-295293486ED3}" type="datetimeFigureOut">
              <a:rPr lang="uk-UA" smtClean="0"/>
              <a:pPr/>
              <a:t>12.03.2019</a:t>
            </a:fld>
            <a:endParaRPr lang="uk-UA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uk-UA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6709897-6146-447B-8D2C-A92C4BE4D329}" type="slidenum">
              <a:rPr lang="uk-UA" smtClean="0"/>
              <a:pPr/>
              <a:t>‹#›</a:t>
            </a:fld>
            <a:endParaRPr lang="uk-U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709897-6146-447B-8D2C-A92C4BE4D329}" type="slidenum">
              <a:rPr lang="uk-UA" smtClean="0"/>
              <a:pPr/>
              <a:t>1</a:t>
            </a:fld>
            <a:endParaRPr lang="uk-U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709897-6146-447B-8D2C-A92C4BE4D329}" type="slidenum">
              <a:rPr lang="uk-UA" smtClean="0"/>
              <a:pPr/>
              <a:t>2</a:t>
            </a:fld>
            <a:endParaRPr lang="uk-U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709897-6146-447B-8D2C-A92C4BE4D329}" type="slidenum">
              <a:rPr lang="uk-UA" smtClean="0"/>
              <a:pPr/>
              <a:t>3</a:t>
            </a:fld>
            <a:endParaRPr lang="uk-UA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709897-6146-447B-8D2C-A92C4BE4D329}" type="slidenum">
              <a:rPr lang="uk-UA" smtClean="0"/>
              <a:pPr/>
              <a:t>4</a:t>
            </a:fld>
            <a:endParaRPr lang="uk-UA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709897-6146-447B-8D2C-A92C4BE4D329}" type="slidenum">
              <a:rPr lang="uk-UA" smtClean="0"/>
              <a:pPr/>
              <a:t>5</a:t>
            </a:fld>
            <a:endParaRPr lang="uk-UA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709897-6146-447B-8D2C-A92C4BE4D329}" type="slidenum">
              <a:rPr lang="uk-UA" smtClean="0"/>
              <a:pPr/>
              <a:t>6</a:t>
            </a:fld>
            <a:endParaRPr lang="uk-UA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709897-6146-447B-8D2C-A92C4BE4D329}" type="slidenum">
              <a:rPr lang="uk-UA" smtClean="0"/>
              <a:pPr/>
              <a:t>7</a:t>
            </a:fld>
            <a:endParaRPr lang="uk-UA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709897-6146-447B-8D2C-A92C4BE4D329}" type="slidenum">
              <a:rPr lang="uk-UA" smtClean="0"/>
              <a:pPr/>
              <a:t>8</a:t>
            </a:fld>
            <a:endParaRPr lang="uk-UA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709897-6146-447B-8D2C-A92C4BE4D329}" type="slidenum">
              <a:rPr lang="uk-UA" smtClean="0"/>
              <a:pPr/>
              <a:t>9</a:t>
            </a:fld>
            <a:endParaRPr lang="uk-UA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709897-6146-447B-8D2C-A92C4BE4D329}" type="slidenum">
              <a:rPr lang="uk-UA" smtClean="0"/>
              <a:pPr/>
              <a:t>10</a:t>
            </a:fld>
            <a:endParaRPr lang="uk-UA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709897-6146-447B-8D2C-A92C4BE4D329}" type="slidenum">
              <a:rPr lang="uk-UA" smtClean="0"/>
              <a:pPr/>
              <a:t>11</a:t>
            </a:fld>
            <a:endParaRPr lang="uk-UA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709897-6146-447B-8D2C-A92C4BE4D329}" type="slidenum">
              <a:rPr lang="uk-UA" smtClean="0"/>
              <a:pPr/>
              <a:t>12</a:t>
            </a:fld>
            <a:endParaRPr lang="uk-UA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709897-6146-447B-8D2C-A92C4BE4D329}" type="slidenum">
              <a:rPr lang="uk-UA" smtClean="0"/>
              <a:pPr/>
              <a:t>13</a:t>
            </a:fld>
            <a:endParaRPr lang="uk-UA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709897-6146-447B-8D2C-A92C4BE4D329}" type="slidenum">
              <a:rPr lang="uk-UA" smtClean="0"/>
              <a:pPr/>
              <a:t>14</a:t>
            </a:fld>
            <a:endParaRPr lang="uk-UA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709897-6146-447B-8D2C-A92C4BE4D329}" type="slidenum">
              <a:rPr lang="uk-UA" smtClean="0"/>
              <a:pPr/>
              <a:t>15</a:t>
            </a:fld>
            <a:endParaRPr lang="uk-UA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709897-6146-447B-8D2C-A92C4BE4D329}" type="slidenum">
              <a:rPr lang="uk-UA" smtClean="0"/>
              <a:pPr/>
              <a:t>16</a:t>
            </a:fld>
            <a:endParaRPr lang="uk-UA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709897-6146-447B-8D2C-A92C4BE4D329}" type="slidenum">
              <a:rPr lang="uk-UA" smtClean="0"/>
              <a:pPr/>
              <a:t>17</a:t>
            </a:fld>
            <a:endParaRPr lang="uk-UA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709897-6146-447B-8D2C-A92C4BE4D329}" type="slidenum">
              <a:rPr lang="uk-UA" smtClean="0"/>
              <a:pPr/>
              <a:t>18</a:t>
            </a:fld>
            <a:endParaRPr lang="uk-UA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709897-6146-447B-8D2C-A92C4BE4D329}" type="slidenum">
              <a:rPr lang="uk-UA" smtClean="0"/>
              <a:pPr/>
              <a:t>19</a:t>
            </a:fld>
            <a:endParaRPr lang="uk-UA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709897-6146-447B-8D2C-A92C4BE4D329}" type="slidenum">
              <a:rPr lang="uk-UA" smtClean="0"/>
              <a:pPr/>
              <a:t>20</a:t>
            </a:fld>
            <a:endParaRPr lang="uk-UA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709897-6146-447B-8D2C-A92C4BE4D329}" type="slidenum">
              <a:rPr lang="uk-UA" smtClean="0"/>
              <a:pPr/>
              <a:t>21</a:t>
            </a:fld>
            <a:endParaRPr lang="uk-UA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709897-6146-447B-8D2C-A92C4BE4D329}" type="slidenum">
              <a:rPr lang="uk-UA" smtClean="0"/>
              <a:pPr/>
              <a:t>22</a:t>
            </a:fld>
            <a:endParaRPr lang="uk-UA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709897-6146-447B-8D2C-A92C4BE4D329}" type="slidenum">
              <a:rPr lang="uk-UA" smtClean="0"/>
              <a:pPr/>
              <a:t>23</a:t>
            </a:fld>
            <a:endParaRPr lang="uk-UA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709897-6146-447B-8D2C-A92C4BE4D329}" type="slidenum">
              <a:rPr lang="uk-UA" smtClean="0"/>
              <a:pPr/>
              <a:t>24</a:t>
            </a:fld>
            <a:endParaRPr lang="uk-UA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709897-6146-447B-8D2C-A92C4BE4D329}" type="slidenum">
              <a:rPr lang="uk-UA" smtClean="0"/>
              <a:pPr/>
              <a:t>25</a:t>
            </a:fld>
            <a:endParaRPr lang="uk-UA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709897-6146-447B-8D2C-A92C4BE4D329}" type="slidenum">
              <a:rPr lang="uk-UA" smtClean="0"/>
              <a:pPr/>
              <a:t>26</a:t>
            </a:fld>
            <a:endParaRPr lang="uk-UA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709897-6146-447B-8D2C-A92C4BE4D329}" type="slidenum">
              <a:rPr lang="uk-UA" smtClean="0"/>
              <a:pPr/>
              <a:t>27</a:t>
            </a:fld>
            <a:endParaRPr lang="uk-UA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709897-6146-447B-8D2C-A92C4BE4D329}" type="slidenum">
              <a:rPr lang="uk-UA" smtClean="0"/>
              <a:pPr/>
              <a:t>28</a:t>
            </a:fld>
            <a:endParaRPr lang="uk-UA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709897-6146-447B-8D2C-A92C4BE4D329}" type="slidenum">
              <a:rPr lang="uk-UA" smtClean="0"/>
              <a:pPr/>
              <a:t>29</a:t>
            </a:fld>
            <a:endParaRPr lang="uk-UA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709897-6146-447B-8D2C-A92C4BE4D329}" type="slidenum">
              <a:rPr lang="uk-UA" smtClean="0"/>
              <a:pPr/>
              <a:t>30</a:t>
            </a:fld>
            <a:endParaRPr lang="uk-UA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C5C284-D557-48C0-8685-93E045594BBA}" type="datetimeFigureOut">
              <a:rPr lang="ru-RU" smtClean="0"/>
              <a:pPr/>
              <a:t>12.03.2019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E397E3-32E7-4992-AD4B-C884A249CC0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C5C284-D557-48C0-8685-93E045594BBA}" type="datetimeFigureOut">
              <a:rPr lang="ru-RU" smtClean="0"/>
              <a:pPr/>
              <a:t>12.03.2019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E397E3-32E7-4992-AD4B-C884A249CC0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C5C284-D557-48C0-8685-93E045594BBA}" type="datetimeFigureOut">
              <a:rPr lang="ru-RU" smtClean="0"/>
              <a:pPr/>
              <a:t>12.03.2019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E397E3-32E7-4992-AD4B-C884A249CC0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C5C284-D557-48C0-8685-93E045594BBA}" type="datetimeFigureOut">
              <a:rPr lang="ru-RU" smtClean="0"/>
              <a:pPr/>
              <a:t>12.03.2019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E397E3-32E7-4992-AD4B-C884A249CC0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8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8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C5C284-D557-48C0-8685-93E045594BBA}" type="datetimeFigureOut">
              <a:rPr lang="ru-RU" smtClean="0"/>
              <a:pPr/>
              <a:t>12.03.2019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E397E3-32E7-4992-AD4B-C884A249CC0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C5C284-D557-48C0-8685-93E045594BBA}" type="datetimeFigureOut">
              <a:rPr lang="ru-RU" smtClean="0"/>
              <a:pPr/>
              <a:t>12.03.2019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E397E3-32E7-4992-AD4B-C884A249CC0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C5C284-D557-48C0-8685-93E045594BBA}" type="datetimeFigureOut">
              <a:rPr lang="ru-RU" smtClean="0"/>
              <a:pPr/>
              <a:t>12.03.2019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E397E3-32E7-4992-AD4B-C884A249CC0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2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04789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2" y="1076327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C5C284-D557-48C0-8685-93E045594BBA}" type="datetimeFigureOut">
              <a:rPr lang="ru-RU" smtClean="0"/>
              <a:pPr/>
              <a:t>12.03.2019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E397E3-32E7-4992-AD4B-C884A249CC0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4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C5C284-D557-48C0-8685-93E045594BBA}" type="datetimeFigureOut">
              <a:rPr lang="ru-RU" smtClean="0"/>
              <a:pPr/>
              <a:t>12.03.2019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E397E3-32E7-4992-AD4B-C884A249CC0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C5C284-D557-48C0-8685-93E045594BBA}" type="datetimeFigureOut">
              <a:rPr lang="ru-RU" smtClean="0"/>
              <a:pPr/>
              <a:t>12.03.2019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E397E3-32E7-4992-AD4B-C884A249CC0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C5C284-D557-48C0-8685-93E045594BBA}" type="datetimeFigureOut">
              <a:rPr lang="ru-RU" smtClean="0"/>
              <a:pPr/>
              <a:t>12.03.2019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E397E3-32E7-4992-AD4B-C884A249CC0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C5C284-D557-48C0-8685-93E045594BBA}" type="datetimeFigureOut">
              <a:rPr lang="ru-RU" smtClean="0"/>
              <a:pPr/>
              <a:t>12.03.2019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E397E3-32E7-4992-AD4B-C884A249CC09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chart" Target="../charts/char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chart" Target="../charts/char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eg"/><Relationship Id="rId3" Type="http://schemas.openxmlformats.org/officeDocument/2006/relationships/image" Target="../media/image1.jpeg"/><Relationship Id="rId7" Type="http://schemas.openxmlformats.org/officeDocument/2006/relationships/image" Target="../media/image19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24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jpeg"/><Relationship Id="rId3" Type="http://schemas.openxmlformats.org/officeDocument/2006/relationships/image" Target="../media/image1.jpeg"/><Relationship Id="rId7" Type="http://schemas.openxmlformats.org/officeDocument/2006/relationships/image" Target="../media/image30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jpeg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6.jpeg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42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1.jpeg"/><Relationship Id="rId5" Type="http://schemas.openxmlformats.org/officeDocument/2006/relationships/image" Target="../media/image40.jpeg"/><Relationship Id="rId4" Type="http://schemas.openxmlformats.org/officeDocument/2006/relationships/image" Target="../media/image39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4.jpeg"/><Relationship Id="rId4" Type="http://schemas.openxmlformats.org/officeDocument/2006/relationships/image" Target="../media/image43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7.jpeg"/><Relationship Id="rId5" Type="http://schemas.openxmlformats.org/officeDocument/2006/relationships/image" Target="../media/image46.jpeg"/><Relationship Id="rId4" Type="http://schemas.openxmlformats.org/officeDocument/2006/relationships/image" Target="../media/image45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9.jpeg"/><Relationship Id="rId4" Type="http://schemas.openxmlformats.org/officeDocument/2006/relationships/image" Target="../media/image48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2.jpeg"/><Relationship Id="rId5" Type="http://schemas.openxmlformats.org/officeDocument/2006/relationships/image" Target="../media/image51.jpeg"/><Relationship Id="rId4" Type="http://schemas.openxmlformats.org/officeDocument/2006/relationships/image" Target="../media/image50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4.jpeg"/><Relationship Id="rId4" Type="http://schemas.openxmlformats.org/officeDocument/2006/relationships/image" Target="../media/image53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6.jpeg"/><Relationship Id="rId4" Type="http://schemas.openxmlformats.org/officeDocument/2006/relationships/image" Target="../media/image55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7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8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0.jpeg"/><Relationship Id="rId4" Type="http://schemas.openxmlformats.org/officeDocument/2006/relationships/image" Target="../media/image59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64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3.jpeg"/><Relationship Id="rId5" Type="http://schemas.openxmlformats.org/officeDocument/2006/relationships/image" Target="../media/image62.jpeg"/><Relationship Id="rId4" Type="http://schemas.openxmlformats.org/officeDocument/2006/relationships/image" Target="../media/image61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7.jpeg"/><Relationship Id="rId5" Type="http://schemas.openxmlformats.org/officeDocument/2006/relationships/image" Target="../media/image66.jpeg"/><Relationship Id="rId4" Type="http://schemas.openxmlformats.org/officeDocument/2006/relationships/image" Target="../media/image65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gif"/><Relationship Id="rId4" Type="http://schemas.openxmlformats.org/officeDocument/2006/relationships/image" Target="../media/image6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фон (1).jp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187624" y="915566"/>
            <a:ext cx="7704856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800" b="1" dirty="0" smtClean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glow>
                    <a:schemeClr val="accent1">
                      <a:alpha val="40000"/>
                    </a:schemeClr>
                  </a:glow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ЗВІТ</a:t>
            </a:r>
          </a:p>
          <a:p>
            <a:pPr algn="ctr"/>
            <a:r>
              <a:rPr lang="uk-UA" sz="4800" b="1" dirty="0" err="1" smtClean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glow>
                    <a:schemeClr val="accent1">
                      <a:alpha val="40000"/>
                    </a:schemeClr>
                  </a:glow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Кремінського</a:t>
            </a:r>
            <a:r>
              <a:rPr lang="uk-UA" sz="4800" b="1" dirty="0" smtClean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glow>
                    <a:schemeClr val="accent1">
                      <a:alpha val="40000"/>
                    </a:schemeClr>
                  </a:glow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міського голови</a:t>
            </a:r>
          </a:p>
          <a:p>
            <a:pPr algn="ctr"/>
            <a:r>
              <a:rPr lang="uk-UA" sz="4800" b="1" dirty="0" smtClean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glow>
                    <a:schemeClr val="accent1">
                      <a:alpha val="40000"/>
                    </a:schemeClr>
                  </a:glow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Юрія </a:t>
            </a:r>
            <a:r>
              <a:rPr lang="uk-UA" sz="4800" b="1" dirty="0" err="1" smtClean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glow>
                    <a:schemeClr val="accent1">
                      <a:alpha val="40000"/>
                    </a:schemeClr>
                  </a:glow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Прокопенка</a:t>
            </a:r>
            <a:endParaRPr lang="uk-UA" sz="4800" b="1" dirty="0" smtClean="0">
              <a:ln>
                <a:solidFill>
                  <a:schemeClr val="accent2">
                    <a:lumMod val="50000"/>
                  </a:schemeClr>
                </a:solidFill>
              </a:ln>
              <a:solidFill>
                <a:schemeClr val="accent6">
                  <a:lumMod val="75000"/>
                </a:schemeClr>
              </a:solidFill>
              <a:effectLst>
                <a:glow>
                  <a:schemeClr val="accent1">
                    <a:alpha val="40000"/>
                  </a:schemeClr>
                </a:glow>
                <a:outerShdw blurRad="50800" dist="38100" algn="l" rotWithShape="0">
                  <a:prstClr val="black">
                    <a:alpha val="40000"/>
                  </a:prst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uk-UA" sz="4800" b="1" dirty="0" smtClean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glow>
                    <a:schemeClr val="accent1">
                      <a:alpha val="40000"/>
                    </a:schemeClr>
                  </a:glow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за 2018 рік</a:t>
            </a:r>
            <a:endParaRPr lang="ru-RU" sz="4800" b="1" dirty="0">
              <a:ln>
                <a:solidFill>
                  <a:schemeClr val="accent2">
                    <a:lumMod val="50000"/>
                  </a:schemeClr>
                </a:solidFill>
              </a:ln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4" name="Рисунок 3" descr="ГЕРБ.gif">
            <a:extLst>
              <a:ext uri="{FF2B5EF4-FFF2-40B4-BE49-F238E27FC236}">
                <a16:creationId xmlns="" xmlns:a16="http://schemas.microsoft.com/office/drawing/2014/main" id="{572D4D27-35FD-4F13-927E-D88C4E7EC4ED}"/>
              </a:ext>
            </a:extLst>
          </p:cNvPr>
          <p:cNvPicPr>
            <a:picLocks noChangeAspect="1"/>
          </p:cNvPicPr>
          <p:nvPr/>
        </p:nvPicPr>
        <p:blipFill>
          <a:blip r:embed="rId4" cstate="screen"/>
          <a:stretch>
            <a:fillRect/>
          </a:stretch>
        </p:blipFill>
        <p:spPr>
          <a:xfrm>
            <a:off x="251520" y="195486"/>
            <a:ext cx="1080120" cy="97210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фон (1).jp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0" y="0"/>
            <a:ext cx="9144000" cy="646331"/>
          </a:xfrm>
          <a:prstGeom prst="rect">
            <a:avLst/>
          </a:prstGeom>
          <a:noFill/>
          <a:effectLst>
            <a:outerShdw blurRad="50800" dir="6000000" algn="ctr" rotWithShape="0">
              <a:schemeClr val="tx1">
                <a:alpha val="0"/>
              </a:scheme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uk-UA" sz="3600" b="1" i="1" u="sng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Робота ради та виконкому</a:t>
            </a:r>
            <a:endParaRPr lang="ru-RU" sz="3600" b="1" i="1" u="sng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chemeClr val="accent6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C:\Users\Мельник Я В\Desktop\Сесійна зала Кремінська міська рада\DSC_0152.JPG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0" y="627534"/>
            <a:ext cx="3816425" cy="25202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AutoShape 15"/>
          <p:cNvSpPr>
            <a:spLocks noChangeArrowheads="1"/>
          </p:cNvSpPr>
          <p:nvPr/>
        </p:nvSpPr>
        <p:spPr bwMode="gray">
          <a:xfrm flipH="1" flipV="1">
            <a:off x="3347864" y="4011910"/>
            <a:ext cx="5578836" cy="953394"/>
          </a:xfrm>
          <a:prstGeom prst="homePlate">
            <a:avLst>
              <a:gd name="adj" fmla="val 44955"/>
            </a:avLst>
          </a:prstGeom>
          <a:gradFill rotWithShape="1">
            <a:gsLst>
              <a:gs pos="0">
                <a:srgbClr val="92D365"/>
              </a:gs>
              <a:gs pos="100000">
                <a:srgbClr val="CCFF99"/>
              </a:gs>
            </a:gsLst>
            <a:lin ang="0" scaled="1"/>
          </a:gradFill>
          <a:ln>
            <a:noFill/>
          </a:ln>
          <a:effectLst/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92D365"/>
            </a:extrusionClr>
          </a:sp3d>
          <a:extLst>
            <a:ext uri="{91240B29-F687-4F45-9708-019B960494DF}">
              <a14:hiddenLine xmlns="" xmlns:a14="http://schemas.microsoft.com/office/drawing/2010/main" w="9525" algn="ctr">
                <a:noFill/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en-US" dirty="0"/>
          </a:p>
        </p:txBody>
      </p:sp>
      <p:sp>
        <p:nvSpPr>
          <p:cNvPr id="10" name="AutoShape 22"/>
          <p:cNvSpPr>
            <a:spLocks noChangeArrowheads="1"/>
          </p:cNvSpPr>
          <p:nvPr/>
        </p:nvSpPr>
        <p:spPr bwMode="gray">
          <a:xfrm flipH="1" flipV="1">
            <a:off x="3995936" y="3075806"/>
            <a:ext cx="4930764" cy="834298"/>
          </a:xfrm>
          <a:prstGeom prst="homePlate">
            <a:avLst>
              <a:gd name="adj" fmla="val 39083"/>
            </a:avLst>
          </a:prstGeom>
          <a:gradFill rotWithShape="1">
            <a:gsLst>
              <a:gs pos="0">
                <a:srgbClr val="5491D4"/>
              </a:gs>
              <a:gs pos="100000">
                <a:srgbClr val="99CCFF"/>
              </a:gs>
            </a:gsLst>
            <a:lin ang="0" scaled="1"/>
          </a:gradFill>
          <a:ln w="9525" algn="ctr">
            <a:noFill/>
            <a:miter lim="800000"/>
            <a:headEnd/>
            <a:tailEnd/>
          </a:ln>
          <a:effectLst/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5491D4"/>
            </a:extrusionClr>
          </a:sp3d>
          <a:extLs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en-US" dirty="0"/>
          </a:p>
        </p:txBody>
      </p:sp>
      <p:sp>
        <p:nvSpPr>
          <p:cNvPr id="11" name="AutoShape 29"/>
          <p:cNvSpPr>
            <a:spLocks noChangeArrowheads="1"/>
          </p:cNvSpPr>
          <p:nvPr/>
        </p:nvSpPr>
        <p:spPr bwMode="gray">
          <a:xfrm flipH="1" flipV="1">
            <a:off x="4788024" y="2139702"/>
            <a:ext cx="4085418" cy="834298"/>
          </a:xfrm>
          <a:prstGeom prst="homePlate">
            <a:avLst>
              <a:gd name="adj" fmla="val 37730"/>
            </a:avLst>
          </a:prstGeom>
          <a:gradFill rotWithShape="1">
            <a:gsLst>
              <a:gs pos="0">
                <a:srgbClr val="FF9933"/>
              </a:gs>
              <a:gs pos="100000">
                <a:srgbClr val="FFCC66"/>
              </a:gs>
            </a:gsLst>
            <a:lin ang="0" scaled="1"/>
          </a:gradFill>
          <a:ln>
            <a:noFill/>
          </a:ln>
          <a:effectLst/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FF9933"/>
            </a:extrusionClr>
          </a:sp3d>
          <a:extLst>
            <a:ext uri="{91240B29-F687-4F45-9708-019B960494DF}">
              <a14:hiddenLine xmlns="" xmlns:a14="http://schemas.microsoft.com/office/drawing/2010/main" w="9525" algn="ctr">
                <a:noFill/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5580112" y="2355726"/>
            <a:ext cx="2736304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uk-UA" dirty="0" smtClean="0"/>
              <a:t>Рішення сесій</a:t>
            </a:r>
            <a:endParaRPr lang="ru-RU" dirty="0"/>
          </a:p>
        </p:txBody>
      </p:sp>
      <p:sp>
        <p:nvSpPr>
          <p:cNvPr id="13" name="TextBox 12"/>
          <p:cNvSpPr txBox="1"/>
          <p:nvPr/>
        </p:nvSpPr>
        <p:spPr>
          <a:xfrm>
            <a:off x="5148064" y="3219822"/>
            <a:ext cx="3456384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uk-UA" dirty="0" smtClean="0"/>
              <a:t>Рішення виконавчого комітету</a:t>
            </a:r>
            <a:endParaRPr lang="ru-RU" dirty="0"/>
          </a:p>
        </p:txBody>
      </p:sp>
      <p:sp>
        <p:nvSpPr>
          <p:cNvPr id="14" name="TextBox 13"/>
          <p:cNvSpPr txBox="1"/>
          <p:nvPr/>
        </p:nvSpPr>
        <p:spPr>
          <a:xfrm>
            <a:off x="4427984" y="4227934"/>
            <a:ext cx="4248472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uk-UA" dirty="0" smtClean="0"/>
              <a:t>Розпорядження міського голови</a:t>
            </a:r>
            <a:endParaRPr lang="ru-RU" dirty="0"/>
          </a:p>
        </p:txBody>
      </p:sp>
      <p:sp>
        <p:nvSpPr>
          <p:cNvPr id="15" name="TextBox 14"/>
          <p:cNvSpPr txBox="1"/>
          <p:nvPr/>
        </p:nvSpPr>
        <p:spPr>
          <a:xfrm>
            <a:off x="3923928" y="2211710"/>
            <a:ext cx="7200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solidFill>
                  <a:schemeClr val="accent6">
                    <a:lumMod val="75000"/>
                  </a:schemeClr>
                </a:solidFill>
              </a:rPr>
              <a:t>328</a:t>
            </a:r>
            <a:endParaRPr lang="ru-RU" sz="24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131840" y="3291830"/>
            <a:ext cx="6480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solidFill>
                  <a:schemeClr val="accent1">
                    <a:lumMod val="75000"/>
                  </a:schemeClr>
                </a:solidFill>
              </a:rPr>
              <a:t>395</a:t>
            </a:r>
            <a:endParaRPr lang="ru-RU" sz="2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2483768" y="4227934"/>
            <a:ext cx="6480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solidFill>
                  <a:schemeClr val="accent3">
                    <a:lumMod val="75000"/>
                  </a:schemeClr>
                </a:solidFill>
              </a:rPr>
              <a:t>552</a:t>
            </a:r>
            <a:endParaRPr lang="ru-RU" sz="2400" b="1" dirty="0">
              <a:solidFill>
                <a:schemeClr val="accent3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фон (1).jp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0" y="2"/>
            <a:ext cx="9144000" cy="646331"/>
          </a:xfrm>
          <a:prstGeom prst="rect">
            <a:avLst/>
          </a:prstGeom>
          <a:noFill/>
          <a:effectLst>
            <a:outerShdw blurRad="50800" dir="6000000" algn="ctr" rotWithShape="0">
              <a:schemeClr val="tx1">
                <a:alpha val="0"/>
              </a:scheme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uk-UA" sz="3600" b="1" i="1" u="sng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Вуличний </a:t>
            </a:r>
            <a:r>
              <a:rPr lang="uk-UA" sz="3600" b="1" i="1" u="sng" dirty="0" err="1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світлодіодний</a:t>
            </a:r>
            <a:r>
              <a:rPr lang="uk-UA" sz="3600" b="1" i="1" u="sng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екран</a:t>
            </a:r>
            <a:endParaRPr lang="ru-RU" sz="3600" b="1" i="1" u="sng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chemeClr val="accent6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Рисунок 8">
            <a:extLst>
              <a:ext uri="{FF2B5EF4-FFF2-40B4-BE49-F238E27FC236}">
                <a16:creationId xmlns="" xmlns:a16="http://schemas.microsoft.com/office/drawing/2014/main" id="{88A4558E-4878-40A0-BCEF-7D017EE6A448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/>
        </p:blipFill>
        <p:spPr>
          <a:xfrm>
            <a:off x="5076056" y="1923678"/>
            <a:ext cx="3933640" cy="269583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052" name="Picture 4" descr="D:\МОЯ\фото\ОТКРЫТ ЕКРАН\DSC_0111.JPG"/>
          <p:cNvPicPr>
            <a:picLocks noChangeAspect="1" noChangeArrowheads="1"/>
          </p:cNvPicPr>
          <p:nvPr/>
        </p:nvPicPr>
        <p:blipFill>
          <a:blip r:embed="rId5" cstate="screen"/>
          <a:srcRect/>
          <a:stretch>
            <a:fillRect/>
          </a:stretch>
        </p:blipFill>
        <p:spPr bwMode="auto">
          <a:xfrm>
            <a:off x="251520" y="843558"/>
            <a:ext cx="4748303" cy="316835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фон (1).jp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0" y="2"/>
            <a:ext cx="9144000" cy="646331"/>
          </a:xfrm>
          <a:prstGeom prst="rect">
            <a:avLst/>
          </a:prstGeom>
          <a:noFill/>
          <a:effectLst>
            <a:outerShdw blurRad="50800" dir="6000000" algn="ctr" rotWithShape="0">
              <a:schemeClr val="tx1">
                <a:alpha val="0"/>
              </a:scheme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uk-UA" sz="3600" b="1" i="1" u="sng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Центр надання адміністративних послуг</a:t>
            </a:r>
            <a:endParaRPr lang="ru-RU" sz="3600" b="1" i="1" u="sng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chemeClr val="accent6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>
            <a:extLst>
              <a:ext uri="{FF2B5EF4-FFF2-40B4-BE49-F238E27FC236}">
                <a16:creationId xmlns="" xmlns:a16="http://schemas.microsoft.com/office/drawing/2014/main" id="{927BA85F-7A55-4D08-816F-27C9CA09EDD6}"/>
              </a:ext>
            </a:extLst>
          </p:cNvPr>
          <p:cNvSpPr/>
          <p:nvPr/>
        </p:nvSpPr>
        <p:spPr>
          <a:xfrm>
            <a:off x="0" y="573528"/>
            <a:ext cx="536408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b="1" dirty="0">
                <a:latin typeface="Times New Roman" pitchFamily="18" charset="0"/>
                <a:cs typeface="Times New Roman" pitchFamily="18" charset="0"/>
              </a:rPr>
              <a:t>За 2018 рік через ЦНАП надано 19 642 </a:t>
            </a:r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послуги</a:t>
            </a:r>
            <a:endParaRPr lang="uk-UA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79512" y="897565"/>
            <a:ext cx="6336704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реєстрація нерухомого майна -</a:t>
            </a:r>
            <a:r>
              <a:rPr lang="uk-UA" sz="1600" b="1" dirty="0" smtClean="0">
                <a:latin typeface="Times New Roman" pitchFamily="18" charset="0"/>
                <a:cs typeface="Times New Roman" pitchFamily="18" charset="0"/>
              </a:rPr>
              <a:t>1 803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>
              <a:buFont typeface="Arial" pitchFamily="34" charset="0"/>
              <a:buChar char="•"/>
            </a:pP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реєстрація бізнесу – </a:t>
            </a:r>
            <a:r>
              <a:rPr lang="uk-UA" sz="1600" b="1" dirty="0" smtClean="0">
                <a:latin typeface="Times New Roman" pitchFamily="18" charset="0"/>
                <a:cs typeface="Times New Roman" pitchFamily="18" charset="0"/>
              </a:rPr>
              <a:t>285;</a:t>
            </a:r>
          </a:p>
          <a:p>
            <a:pPr>
              <a:buFont typeface="Arial" pitchFamily="34" charset="0"/>
              <a:buChar char="•"/>
            </a:pPr>
            <a:r>
              <a:rPr lang="uk-UA" sz="16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громадські об'єднання - 1;</a:t>
            </a:r>
          </a:p>
          <a:p>
            <a:pPr>
              <a:buFont typeface="Arial" pitchFamily="34" charset="0"/>
              <a:buChar char="•"/>
            </a:pP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узгодження графіків роботи – </a:t>
            </a:r>
            <a:r>
              <a:rPr lang="uk-UA" sz="1600" b="1" dirty="0" smtClean="0">
                <a:latin typeface="Times New Roman" pitchFamily="18" charset="0"/>
                <a:cs typeface="Times New Roman" pitchFamily="18" charset="0"/>
              </a:rPr>
              <a:t>10;</a:t>
            </a:r>
          </a:p>
          <a:p>
            <a:pPr>
              <a:buFont typeface="Arial" pitchFamily="34" charset="0"/>
              <a:buChar char="•"/>
            </a:pP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витяги з </a:t>
            </a:r>
            <a:r>
              <a:rPr lang="uk-UA" sz="1600" dirty="0" err="1" smtClean="0">
                <a:latin typeface="Times New Roman" pitchFamily="18" charset="0"/>
                <a:cs typeface="Times New Roman" pitchFamily="18" charset="0"/>
              </a:rPr>
              <a:t>Держгеокадастру</a:t>
            </a: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1600" b="1" dirty="0" smtClean="0">
                <a:latin typeface="Times New Roman" pitchFamily="18" charset="0"/>
                <a:cs typeface="Times New Roman" pitchFamily="18" charset="0"/>
              </a:rPr>
              <a:t>– 542;</a:t>
            </a:r>
          </a:p>
          <a:p>
            <a:pPr>
              <a:buFont typeface="Arial" pitchFamily="34" charset="0"/>
              <a:buChar char="•"/>
            </a:pP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реєстрація/зняття з реєстрації</a:t>
            </a:r>
          </a:p>
          <a:p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 місця проживання </a:t>
            </a:r>
            <a:r>
              <a:rPr lang="uk-UA" sz="1600" b="1" dirty="0" smtClean="0">
                <a:latin typeface="Times New Roman" pitchFamily="18" charset="0"/>
                <a:cs typeface="Times New Roman" pitchFamily="18" charset="0"/>
              </a:rPr>
              <a:t>– 2 545;</a:t>
            </a:r>
          </a:p>
          <a:p>
            <a:pPr>
              <a:buFont typeface="Arial" pitchFamily="34" charset="0"/>
              <a:buChar char="•"/>
            </a:pP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довідка про реєстрацію місця </a:t>
            </a:r>
          </a:p>
          <a:p>
            <a:r>
              <a:rPr lang="uk-UA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 проживання</a:t>
            </a:r>
            <a:r>
              <a:rPr lang="uk-UA" sz="1600" b="1" dirty="0" smtClean="0">
                <a:latin typeface="Times New Roman" pitchFamily="18" charset="0"/>
                <a:cs typeface="Times New Roman" pitchFamily="18" charset="0"/>
              </a:rPr>
              <a:t> – 2 588;</a:t>
            </a:r>
          </a:p>
          <a:p>
            <a:pPr>
              <a:buFont typeface="Arial" pitchFamily="34" charset="0"/>
              <a:buChar char="•"/>
            </a:pP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довідки про склад сім‘ї </a:t>
            </a:r>
            <a:r>
              <a:rPr lang="uk-UA" sz="1600" b="1" dirty="0" smtClean="0">
                <a:latin typeface="Times New Roman" pitchFamily="18" charset="0"/>
                <a:cs typeface="Times New Roman" pitchFamily="18" charset="0"/>
              </a:rPr>
              <a:t>– 9 475;</a:t>
            </a:r>
          </a:p>
          <a:p>
            <a:pPr>
              <a:buFont typeface="Arial" pitchFamily="34" charset="0"/>
              <a:buChar char="•"/>
            </a:pPr>
            <a:r>
              <a:rPr lang="uk-UA" sz="1600" dirty="0"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нших довідок </a:t>
            </a:r>
            <a:r>
              <a:rPr lang="uk-UA" sz="1600" b="1" dirty="0" smtClean="0">
                <a:latin typeface="Times New Roman" pitchFamily="18" charset="0"/>
                <a:cs typeface="Times New Roman" pitchFamily="18" charset="0"/>
              </a:rPr>
              <a:t>– 539;</a:t>
            </a:r>
          </a:p>
          <a:p>
            <a:pPr>
              <a:buFont typeface="Arial" pitchFamily="34" charset="0"/>
              <a:buChar char="•"/>
            </a:pP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довідки із земельних питань </a:t>
            </a:r>
            <a:r>
              <a:rPr lang="uk-UA" sz="1600" b="1" dirty="0" smtClean="0">
                <a:latin typeface="Times New Roman" pitchFamily="18" charset="0"/>
                <a:cs typeface="Times New Roman" pitchFamily="18" charset="0"/>
              </a:rPr>
              <a:t>– 1 273;</a:t>
            </a:r>
          </a:p>
          <a:p>
            <a:pPr>
              <a:buFont typeface="Arial" pitchFamily="34" charset="0"/>
              <a:buChar char="•"/>
            </a:pP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заяви громадян та юридичних осіб, </a:t>
            </a:r>
          </a:p>
          <a:p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які розглянуті на сесії </a:t>
            </a:r>
            <a:r>
              <a:rPr lang="uk-UA" sz="1600" b="1" dirty="0" smtClean="0">
                <a:latin typeface="Times New Roman" pitchFamily="18" charset="0"/>
                <a:cs typeface="Times New Roman" pitchFamily="18" charset="0"/>
              </a:rPr>
              <a:t>– 348;</a:t>
            </a:r>
          </a:p>
          <a:p>
            <a:pPr>
              <a:buFont typeface="Arial" pitchFamily="34" charset="0"/>
              <a:buChar char="•"/>
            </a:pP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оформлення паспорту гр. України 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ID</a:t>
            </a: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1600" b="1" dirty="0" smtClean="0">
                <a:latin typeface="Times New Roman" pitchFamily="18" charset="0"/>
                <a:cs typeface="Times New Roman" pitchFamily="18" charset="0"/>
              </a:rPr>
              <a:t>–  71;</a:t>
            </a:r>
          </a:p>
          <a:p>
            <a:pPr>
              <a:buFont typeface="Arial" pitchFamily="34" charset="0"/>
              <a:buChar char="•"/>
            </a:pP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оформлення паспорту гр. України для виїзду за кордон </a:t>
            </a:r>
            <a:r>
              <a:rPr lang="uk-UA" sz="1600" b="1" dirty="0" smtClean="0">
                <a:latin typeface="Times New Roman" pitchFamily="18" charset="0"/>
                <a:cs typeface="Times New Roman" pitchFamily="18" charset="0"/>
              </a:rPr>
              <a:t>– 162.</a:t>
            </a:r>
          </a:p>
        </p:txBody>
      </p:sp>
      <p:pic>
        <p:nvPicPr>
          <p:cNvPr id="10" name="Picture 2" descr="D:\МОЯ\фото\ЦНАП фото\ЦНАП 12 06 2018\DSC_0340.JPG">
            <a:extLst>
              <a:ext uri="{FF2B5EF4-FFF2-40B4-BE49-F238E27FC236}">
                <a16:creationId xmlns="" xmlns:a16="http://schemas.microsoft.com/office/drawing/2014/main" id="{F7AF4C66-2B1F-40FA-91CB-13107D2A753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screen"/>
          <a:srcRect/>
          <a:stretch/>
        </p:blipFill>
        <p:spPr bwMode="auto">
          <a:xfrm>
            <a:off x="4499992" y="1131590"/>
            <a:ext cx="4485473" cy="319525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фон (1).jp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Picture 2" descr="C:\Users\Чекан С В\Desktop\DSC_0258.JPG"/>
          <p:cNvPicPr>
            <a:picLocks noChangeAspect="1" noChangeArrowheads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5580112" y="2355726"/>
            <a:ext cx="3275857" cy="248427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0" y="2"/>
            <a:ext cx="9144000" cy="646331"/>
          </a:xfrm>
          <a:prstGeom prst="rect">
            <a:avLst/>
          </a:prstGeom>
          <a:noFill/>
          <a:effectLst>
            <a:outerShdw blurRad="50800" dir="6000000" algn="ctr" rotWithShape="0">
              <a:schemeClr val="tx1">
                <a:alpha val="0"/>
              </a:scheme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uk-UA" sz="3600" b="1" i="1" u="sng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Центр надання адміністративних послуг</a:t>
            </a:r>
            <a:endParaRPr lang="ru-RU" sz="3600" b="1" i="1" u="sng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chemeClr val="accent6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811EA936-17CF-42D7-8A4F-B5CF472A7334}"/>
              </a:ext>
            </a:extLst>
          </p:cNvPr>
          <p:cNvSpPr txBox="1"/>
          <p:nvPr/>
        </p:nvSpPr>
        <p:spPr>
          <a:xfrm>
            <a:off x="5580112" y="1437624"/>
            <a:ext cx="3240360" cy="646331"/>
          </a:xfrm>
          <a:prstGeom prst="rect">
            <a:avLst/>
          </a:prstGeom>
          <a:noFill/>
          <a:effectLst>
            <a:outerShdw blurRad="50800" dir="6000000" algn="ctr" rotWithShape="0">
              <a:schemeClr val="tx1">
                <a:alpha val="0"/>
              </a:scheme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uk-UA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Мобільний кейс для обслуговування населення</a:t>
            </a:r>
            <a:endParaRPr lang="ru-RU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074" name="Picture 2" descr="D:\МОЯ\фото\ПАСПОРТА\DSC_1011.JPG"/>
          <p:cNvPicPr>
            <a:picLocks noChangeAspect="1" noChangeArrowheads="1"/>
          </p:cNvPicPr>
          <p:nvPr/>
        </p:nvPicPr>
        <p:blipFill>
          <a:blip r:embed="rId5" cstate="screen"/>
          <a:srcRect/>
          <a:stretch>
            <a:fillRect/>
          </a:stretch>
        </p:blipFill>
        <p:spPr bwMode="auto">
          <a:xfrm>
            <a:off x="179513" y="2949478"/>
            <a:ext cx="3024335" cy="207232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9" name="Рисунок 8">
            <a:extLst>
              <a:ext uri="{FF2B5EF4-FFF2-40B4-BE49-F238E27FC236}">
                <a16:creationId xmlns="" xmlns:a16="http://schemas.microsoft.com/office/drawing/2014/main" id="{32570954-E20B-4F61-92FA-E9E4B244214C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1760" y="699542"/>
            <a:ext cx="3059041" cy="242136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фон (1).jp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0" y="2"/>
            <a:ext cx="9144000" cy="646331"/>
          </a:xfrm>
          <a:prstGeom prst="rect">
            <a:avLst/>
          </a:prstGeom>
          <a:noFill/>
          <a:effectLst>
            <a:outerShdw blurRad="50800" dir="6000000" algn="ctr" rotWithShape="0">
              <a:schemeClr val="tx1">
                <a:alpha val="0"/>
              </a:scheme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uk-UA" sz="3600" b="1" i="1" u="sng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Звернення громадян</a:t>
            </a:r>
            <a:endParaRPr lang="ru-RU" sz="3600" b="1" i="1" u="sng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chemeClr val="accent6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099" name="Picture 3" descr="C:\Users\Мельник Я В\Desktop\photo.png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179512" y="771550"/>
            <a:ext cx="3672407" cy="205859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5" name="AutoShape 15"/>
          <p:cNvSpPr>
            <a:spLocks noChangeArrowheads="1"/>
          </p:cNvSpPr>
          <p:nvPr/>
        </p:nvSpPr>
        <p:spPr bwMode="gray">
          <a:xfrm flipH="1" flipV="1">
            <a:off x="3347864" y="4011910"/>
            <a:ext cx="5578836" cy="953394"/>
          </a:xfrm>
          <a:prstGeom prst="homePlate">
            <a:avLst>
              <a:gd name="adj" fmla="val 44955"/>
            </a:avLst>
          </a:prstGeom>
          <a:gradFill rotWithShape="1">
            <a:gsLst>
              <a:gs pos="0">
                <a:srgbClr val="92D365"/>
              </a:gs>
              <a:gs pos="100000">
                <a:srgbClr val="CCFF99"/>
              </a:gs>
            </a:gsLst>
            <a:lin ang="0" scaled="1"/>
          </a:gradFill>
          <a:ln>
            <a:noFill/>
          </a:ln>
          <a:effectLst/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92D365"/>
            </a:extrusionClr>
          </a:sp3d>
          <a:extLst>
            <a:ext uri="{91240B29-F687-4F45-9708-019B960494DF}">
              <a14:hiddenLine xmlns="" xmlns:a14="http://schemas.microsoft.com/office/drawing/2010/main" w="9525" algn="ctr">
                <a:noFill/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en-US" dirty="0"/>
          </a:p>
        </p:txBody>
      </p:sp>
      <p:sp>
        <p:nvSpPr>
          <p:cNvPr id="6" name="AutoShape 22"/>
          <p:cNvSpPr>
            <a:spLocks noChangeArrowheads="1"/>
          </p:cNvSpPr>
          <p:nvPr/>
        </p:nvSpPr>
        <p:spPr bwMode="gray">
          <a:xfrm flipH="1" flipV="1">
            <a:off x="3995936" y="3075806"/>
            <a:ext cx="4930764" cy="834298"/>
          </a:xfrm>
          <a:prstGeom prst="homePlate">
            <a:avLst>
              <a:gd name="adj" fmla="val 39083"/>
            </a:avLst>
          </a:prstGeom>
          <a:gradFill rotWithShape="1">
            <a:gsLst>
              <a:gs pos="0">
                <a:srgbClr val="5491D4"/>
              </a:gs>
              <a:gs pos="100000">
                <a:srgbClr val="99CCFF"/>
              </a:gs>
            </a:gsLst>
            <a:lin ang="0" scaled="1"/>
          </a:gradFill>
          <a:ln w="9525" algn="ctr">
            <a:noFill/>
            <a:miter lim="800000"/>
            <a:headEnd/>
            <a:tailEnd/>
          </a:ln>
          <a:effectLst/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5491D4"/>
            </a:extrusionClr>
          </a:sp3d>
          <a:extLs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en-US" dirty="0"/>
          </a:p>
        </p:txBody>
      </p:sp>
      <p:sp>
        <p:nvSpPr>
          <p:cNvPr id="7" name="AutoShape 29"/>
          <p:cNvSpPr>
            <a:spLocks noChangeArrowheads="1"/>
          </p:cNvSpPr>
          <p:nvPr/>
        </p:nvSpPr>
        <p:spPr bwMode="gray">
          <a:xfrm flipH="1" flipV="1">
            <a:off x="4788024" y="2139702"/>
            <a:ext cx="4085418" cy="834298"/>
          </a:xfrm>
          <a:prstGeom prst="homePlate">
            <a:avLst>
              <a:gd name="adj" fmla="val 37730"/>
            </a:avLst>
          </a:prstGeom>
          <a:gradFill rotWithShape="1">
            <a:gsLst>
              <a:gs pos="0">
                <a:srgbClr val="FF9933"/>
              </a:gs>
              <a:gs pos="100000">
                <a:srgbClr val="FFCC66"/>
              </a:gs>
            </a:gsLst>
            <a:lin ang="0" scaled="1"/>
          </a:gradFill>
          <a:ln>
            <a:noFill/>
          </a:ln>
          <a:effectLst/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FF9933"/>
            </a:extrusionClr>
          </a:sp3d>
          <a:extLst>
            <a:ext uri="{91240B29-F687-4F45-9708-019B960494DF}">
              <a14:hiddenLine xmlns="" xmlns:a14="http://schemas.microsoft.com/office/drawing/2010/main" w="9525" algn="ctr">
                <a:noFill/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5652120" y="2355726"/>
            <a:ext cx="2952328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uk-UA" dirty="0" smtClean="0"/>
              <a:t>Письмові звернення</a:t>
            </a:r>
            <a:endParaRPr lang="ru-RU" dirty="0"/>
          </a:p>
        </p:txBody>
      </p:sp>
      <p:sp>
        <p:nvSpPr>
          <p:cNvPr id="9" name="TextBox 8"/>
          <p:cNvSpPr txBox="1"/>
          <p:nvPr/>
        </p:nvSpPr>
        <p:spPr>
          <a:xfrm>
            <a:off x="5508104" y="3363838"/>
            <a:ext cx="2952328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uk-UA" dirty="0" smtClean="0"/>
              <a:t>Усні звернення</a:t>
            </a:r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3923928" y="2211710"/>
            <a:ext cx="7200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400" b="1" dirty="0" smtClean="0">
                <a:solidFill>
                  <a:schemeClr val="accent6">
                    <a:lumMod val="75000"/>
                  </a:schemeClr>
                </a:solidFill>
              </a:rPr>
              <a:t>279</a:t>
            </a:r>
            <a:endParaRPr lang="ru-RU" sz="24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203848" y="3147814"/>
            <a:ext cx="7200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4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22</a:t>
            </a:r>
            <a:endParaRPr lang="ru-RU" sz="2400" b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923928" y="4299942"/>
            <a:ext cx="4896544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uk-UA" dirty="0" smtClean="0"/>
              <a:t>Звернення, які надійшли через органи влади</a:t>
            </a:r>
            <a:endParaRPr lang="ru-RU" dirty="0"/>
          </a:p>
        </p:txBody>
      </p:sp>
      <p:sp>
        <p:nvSpPr>
          <p:cNvPr id="13" name="TextBox 12"/>
          <p:cNvSpPr txBox="1"/>
          <p:nvPr/>
        </p:nvSpPr>
        <p:spPr>
          <a:xfrm>
            <a:off x="2483768" y="4155926"/>
            <a:ext cx="7200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400" b="1" dirty="0" smtClean="0">
                <a:solidFill>
                  <a:schemeClr val="accent3">
                    <a:lumMod val="75000"/>
                  </a:schemeClr>
                </a:solidFill>
              </a:rPr>
              <a:t>44</a:t>
            </a:r>
            <a:endParaRPr lang="ru-RU" sz="2400" b="1" dirty="0">
              <a:solidFill>
                <a:schemeClr val="accent3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фон (1).jp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122" name="Picture 2" descr="C:\Users\Мельник Я В\Desktop\48369767_321475565126009_4889239608392417280_n.jpg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3275856" y="1131590"/>
            <a:ext cx="4932040" cy="330385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TextBox 3"/>
          <p:cNvSpPr txBox="1"/>
          <p:nvPr/>
        </p:nvSpPr>
        <p:spPr>
          <a:xfrm>
            <a:off x="0" y="2"/>
            <a:ext cx="9144000" cy="646331"/>
          </a:xfrm>
          <a:prstGeom prst="rect">
            <a:avLst/>
          </a:prstGeom>
          <a:noFill/>
          <a:effectLst>
            <a:outerShdw blurRad="50800" dir="6000000" algn="ctr" rotWithShape="0">
              <a:schemeClr val="tx1">
                <a:alpha val="0"/>
              </a:scheme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uk-UA" sz="3600" b="1" i="1" u="sng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Соціально-економічний розвиток міста</a:t>
            </a:r>
            <a:endParaRPr lang="ru-RU" sz="3600" b="1" i="1" u="sng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chemeClr val="accent6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 descr="170503_jhg_.jpg"/>
          <p:cNvPicPr>
            <a:picLocks noChangeAspect="1"/>
          </p:cNvPicPr>
          <p:nvPr/>
        </p:nvPicPr>
        <p:blipFill>
          <a:blip r:embed="rId5" cstate="screen"/>
          <a:stretch>
            <a:fillRect/>
          </a:stretch>
        </p:blipFill>
        <p:spPr>
          <a:xfrm>
            <a:off x="971600" y="2643758"/>
            <a:ext cx="1440159" cy="91542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TextBox 5"/>
          <p:cNvSpPr txBox="1"/>
          <p:nvPr/>
        </p:nvSpPr>
        <p:spPr>
          <a:xfrm>
            <a:off x="611560" y="1779662"/>
            <a:ext cx="239485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b="1" dirty="0"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uk-UA" dirty="0">
                <a:latin typeface="Times New Roman" pitchFamily="18" charset="0"/>
                <a:cs typeface="Times New Roman" pitchFamily="18" charset="0"/>
              </a:rPr>
              <a:t>Мери за економічне зростання»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фон (1).jp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0" y="2"/>
            <a:ext cx="9144000" cy="646331"/>
          </a:xfrm>
          <a:prstGeom prst="rect">
            <a:avLst/>
          </a:prstGeom>
          <a:noFill/>
          <a:effectLst>
            <a:outerShdw blurRad="50800" dir="6000000" algn="ctr" rotWithShape="0">
              <a:schemeClr val="tx1">
                <a:alpha val="0"/>
              </a:scheme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uk-UA" sz="3600" b="1" i="1" u="sng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Соціально-економічний розвиток міста</a:t>
            </a:r>
            <a:endParaRPr lang="ru-RU" sz="3600" b="1" i="1" u="sng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chemeClr val="accent6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2" descr="C:\Users\Чекан С В\Desktop\51136441_342385716368327_8209665501941465088_n.jpg"/>
          <p:cNvPicPr>
            <a:picLocks noChangeAspect="1" noChangeArrowheads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79512" y="699542"/>
            <a:ext cx="3528392" cy="217457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4211960" y="771550"/>
            <a:ext cx="47525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Створення комфортного публічного простору в місті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6" name="Picture 2" descr="C:\Users\Мельник Я В\Desktop\kreminna_present_1\kreminna_present_1-022.jpg"/>
          <p:cNvPicPr>
            <a:picLocks noChangeAspect="1" noChangeArrowheads="1"/>
          </p:cNvPicPr>
          <p:nvPr/>
        </p:nvPicPr>
        <p:blipFill>
          <a:blip r:embed="rId5" cstate="screen"/>
          <a:srcRect/>
          <a:stretch>
            <a:fillRect/>
          </a:stretch>
        </p:blipFill>
        <p:spPr bwMode="auto">
          <a:xfrm>
            <a:off x="5148064" y="1347614"/>
            <a:ext cx="3779912" cy="198016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147" name="Picture 3" descr="C:\Users\Мельник Я В\Desktop\kreminna_present_1\kreminna_present_1-027.jpg"/>
          <p:cNvPicPr>
            <a:picLocks noChangeAspect="1" noChangeArrowheads="1"/>
          </p:cNvPicPr>
          <p:nvPr/>
        </p:nvPicPr>
        <p:blipFill>
          <a:blip r:embed="rId6" cstate="screen"/>
          <a:srcRect/>
          <a:stretch>
            <a:fillRect/>
          </a:stretch>
        </p:blipFill>
        <p:spPr bwMode="auto">
          <a:xfrm>
            <a:off x="1043608" y="2948403"/>
            <a:ext cx="4032448" cy="219509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фон (1).jp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graphicFrame>
        <p:nvGraphicFramePr>
          <p:cNvPr id="8" name="Диаграмма 7"/>
          <p:cNvGraphicFramePr/>
          <p:nvPr/>
        </p:nvGraphicFramePr>
        <p:xfrm>
          <a:off x="1079104" y="627534"/>
          <a:ext cx="8064896" cy="451596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7596336" y="3579862"/>
            <a:ext cx="1547664" cy="738664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uk-UA" sz="1400" dirty="0" smtClean="0">
                <a:latin typeface="Times New Roman" pitchFamily="18" charset="0"/>
                <a:cs typeface="Times New Roman" pitchFamily="18" charset="0"/>
              </a:rPr>
              <a:t>Єдиний податок - </a:t>
            </a:r>
            <a:r>
              <a:rPr lang="uk-UA" sz="1400" b="1" dirty="0" smtClean="0">
                <a:latin typeface="Times New Roman" pitchFamily="18" charset="0"/>
                <a:cs typeface="Times New Roman" pitchFamily="18" charset="0"/>
              </a:rPr>
              <a:t>40,3% </a:t>
            </a:r>
            <a:r>
              <a:rPr lang="uk-UA" sz="1400" dirty="0" smtClean="0">
                <a:latin typeface="Times New Roman" pitchFamily="18" charset="0"/>
                <a:cs typeface="Times New Roman" pitchFamily="18" charset="0"/>
              </a:rPr>
              <a:t>(8 745,7 тис. грн.)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8100392" y="3291830"/>
            <a:ext cx="648072" cy="2880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1331640" y="4443958"/>
            <a:ext cx="3672408" cy="307777"/>
          </a:xfrm>
          <a:prstGeom prst="rect">
            <a:avLst/>
          </a:prstGeom>
          <a:noFill/>
          <a:ln>
            <a:solidFill>
              <a:schemeClr val="accent3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uk-UA" sz="1400" dirty="0" smtClean="0">
                <a:latin typeface="Times New Roman" pitchFamily="18" charset="0"/>
                <a:cs typeface="Times New Roman" pitchFamily="18" charset="0"/>
              </a:rPr>
              <a:t>Акцизний податок – </a:t>
            </a:r>
            <a:r>
              <a:rPr lang="uk-UA" sz="1400" b="1" dirty="0" smtClean="0">
                <a:latin typeface="Times New Roman" pitchFamily="18" charset="0"/>
                <a:cs typeface="Times New Roman" pitchFamily="18" charset="0"/>
              </a:rPr>
              <a:t>9,1% </a:t>
            </a:r>
            <a:r>
              <a:rPr lang="uk-UA" sz="1400" dirty="0" smtClean="0">
                <a:latin typeface="Times New Roman" pitchFamily="18" charset="0"/>
                <a:cs typeface="Times New Roman" pitchFamily="18" charset="0"/>
              </a:rPr>
              <a:t>(1 972,3 тис. грн.) 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21" name="Прямая соединительная линия 20"/>
          <p:cNvCxnSpPr/>
          <p:nvPr/>
        </p:nvCxnSpPr>
        <p:spPr>
          <a:xfrm>
            <a:off x="2195736" y="3435846"/>
            <a:ext cx="0" cy="1008112"/>
          </a:xfrm>
          <a:prstGeom prst="line">
            <a:avLst/>
          </a:prstGeom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27" name="TextBox 26"/>
          <p:cNvSpPr txBox="1"/>
          <p:nvPr/>
        </p:nvSpPr>
        <p:spPr>
          <a:xfrm>
            <a:off x="0" y="0"/>
            <a:ext cx="9144000" cy="646331"/>
          </a:xfrm>
          <a:prstGeom prst="rect">
            <a:avLst/>
          </a:prstGeom>
          <a:noFill/>
          <a:effectLst>
            <a:outerShdw blurRad="50800" dir="6000000" algn="ctr" rotWithShape="0">
              <a:schemeClr val="tx1">
                <a:alpha val="0"/>
              </a:scheme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uk-UA" sz="3600" b="1" i="1" u="sng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Джерела надходжень міського бюджету</a:t>
            </a:r>
            <a:endParaRPr lang="ru-RU" sz="3600" b="1" i="1" u="sng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chemeClr val="accent6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0" y="3291830"/>
            <a:ext cx="1943200" cy="523220"/>
          </a:xfrm>
          <a:prstGeom prst="rect">
            <a:avLst/>
          </a:prstGeom>
          <a:noFill/>
          <a:ln>
            <a:solidFill>
              <a:schemeClr val="accent4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uk-UA" sz="1400" dirty="0" err="1" smtClean="0">
                <a:latin typeface="Times New Roman" pitchFamily="18" charset="0"/>
                <a:cs typeface="Times New Roman" pitchFamily="18" charset="0"/>
              </a:rPr>
              <a:t>Адмін.збори</a:t>
            </a:r>
            <a:r>
              <a:rPr lang="uk-UA" sz="1400" dirty="0" smtClean="0">
                <a:latin typeface="Times New Roman" pitchFamily="18" charset="0"/>
                <a:cs typeface="Times New Roman" pitchFamily="18" charset="0"/>
              </a:rPr>
              <a:t> – </a:t>
            </a:r>
          </a:p>
          <a:p>
            <a:r>
              <a:rPr lang="uk-UA" sz="1400" b="1" dirty="0" smtClean="0">
                <a:latin typeface="Times New Roman" pitchFamily="18" charset="0"/>
                <a:cs typeface="Times New Roman" pitchFamily="18" charset="0"/>
              </a:rPr>
              <a:t>3,6% </a:t>
            </a:r>
            <a:r>
              <a:rPr lang="uk-UA" sz="1400" dirty="0" smtClean="0">
                <a:latin typeface="Times New Roman" pitchFamily="18" charset="0"/>
                <a:cs typeface="Times New Roman" pitchFamily="18" charset="0"/>
              </a:rPr>
              <a:t>(789,6 тис. грн.)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34" name="Прямая соединительная линия 33"/>
          <p:cNvCxnSpPr/>
          <p:nvPr/>
        </p:nvCxnSpPr>
        <p:spPr>
          <a:xfrm flipH="1">
            <a:off x="899592" y="1851670"/>
            <a:ext cx="1241884" cy="1440160"/>
          </a:xfrm>
          <a:prstGeom prst="line">
            <a:avLst/>
          </a:prstGeom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sp>
        <p:nvSpPr>
          <p:cNvPr id="41" name="TextBox 40"/>
          <p:cNvSpPr txBox="1"/>
          <p:nvPr/>
        </p:nvSpPr>
        <p:spPr>
          <a:xfrm>
            <a:off x="0" y="627534"/>
            <a:ext cx="3563888" cy="307777"/>
          </a:xfrm>
          <a:prstGeom prst="rect">
            <a:avLst/>
          </a:prstGeom>
          <a:noFill/>
          <a:ln>
            <a:solidFill>
              <a:schemeClr val="tx2">
                <a:lumMod val="40000"/>
                <a:lumOff val="6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uk-UA" sz="1400" dirty="0" smtClean="0">
                <a:latin typeface="Times New Roman" pitchFamily="18" charset="0"/>
                <a:cs typeface="Times New Roman" pitchFamily="18" charset="0"/>
              </a:rPr>
              <a:t>Спеціальний фонд – </a:t>
            </a:r>
            <a:r>
              <a:rPr lang="uk-UA" sz="1400" b="1" dirty="0" smtClean="0">
                <a:latin typeface="Times New Roman" pitchFamily="18" charset="0"/>
                <a:cs typeface="Times New Roman" pitchFamily="18" charset="0"/>
              </a:rPr>
              <a:t>9,6%</a:t>
            </a:r>
            <a:r>
              <a:rPr lang="uk-UA" sz="1400" dirty="0" smtClean="0">
                <a:latin typeface="Times New Roman" pitchFamily="18" charset="0"/>
                <a:cs typeface="Times New Roman" pitchFamily="18" charset="0"/>
              </a:rPr>
              <a:t> (2 080,7 </a:t>
            </a:r>
            <a:r>
              <a:rPr lang="uk-UA" sz="1400" dirty="0" err="1" smtClean="0">
                <a:latin typeface="Times New Roman" pitchFamily="18" charset="0"/>
                <a:cs typeface="Times New Roman" pitchFamily="18" charset="0"/>
              </a:rPr>
              <a:t>тис.грн</a:t>
            </a:r>
            <a:r>
              <a:rPr lang="uk-UA" sz="1400" dirty="0" smtClean="0">
                <a:latin typeface="Times New Roman" pitchFamily="18" charset="0"/>
                <a:cs typeface="Times New Roman" pitchFamily="18" charset="0"/>
              </a:rPr>
              <a:t>.)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43" name="Прямая соединительная линия 42"/>
          <p:cNvCxnSpPr>
            <a:stCxn id="41" idx="2"/>
          </p:cNvCxnSpPr>
          <p:nvPr/>
        </p:nvCxnSpPr>
        <p:spPr>
          <a:xfrm>
            <a:off x="1781944" y="935311"/>
            <a:ext cx="1133872" cy="26828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TextBox 51"/>
          <p:cNvSpPr txBox="1"/>
          <p:nvPr/>
        </p:nvSpPr>
        <p:spPr>
          <a:xfrm>
            <a:off x="0" y="1131590"/>
            <a:ext cx="2627784" cy="523220"/>
          </a:xfrm>
          <a:prstGeom prst="rect">
            <a:avLst/>
          </a:prstGeom>
          <a:noFill/>
          <a:ln>
            <a:solidFill>
              <a:schemeClr val="accent6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uk-UA" sz="1400" dirty="0" smtClean="0">
                <a:latin typeface="Times New Roman" pitchFamily="18" charset="0"/>
                <a:cs typeface="Times New Roman" pitchFamily="18" charset="0"/>
              </a:rPr>
              <a:t>Інші надходження – </a:t>
            </a:r>
            <a:r>
              <a:rPr lang="uk-UA" sz="1400" b="1" dirty="0" smtClean="0">
                <a:latin typeface="Times New Roman" pitchFamily="18" charset="0"/>
                <a:cs typeface="Times New Roman" pitchFamily="18" charset="0"/>
              </a:rPr>
              <a:t>1,0% </a:t>
            </a:r>
            <a:r>
              <a:rPr lang="uk-UA" sz="1400" dirty="0" smtClean="0">
                <a:latin typeface="Times New Roman" pitchFamily="18" charset="0"/>
                <a:cs typeface="Times New Roman" pitchFamily="18" charset="0"/>
              </a:rPr>
              <a:t>(221,4 тис. грн.) 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55" name="Прямая соединительная линия 54"/>
          <p:cNvCxnSpPr>
            <a:stCxn id="52" idx="2"/>
          </p:cNvCxnSpPr>
          <p:nvPr/>
        </p:nvCxnSpPr>
        <p:spPr>
          <a:xfrm>
            <a:off x="1313892" y="1654810"/>
            <a:ext cx="953852" cy="52844"/>
          </a:xfrm>
          <a:prstGeom prst="line">
            <a:avLst/>
          </a:prstGeom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56" name="TextBox 55"/>
          <p:cNvSpPr txBox="1"/>
          <p:nvPr/>
        </p:nvSpPr>
        <p:spPr>
          <a:xfrm>
            <a:off x="0" y="1779662"/>
            <a:ext cx="1907704" cy="523220"/>
          </a:xfrm>
          <a:prstGeom prst="rect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uk-UA" sz="1400" dirty="0" smtClean="0">
                <a:latin typeface="Times New Roman" pitchFamily="18" charset="0"/>
                <a:cs typeface="Times New Roman" pitchFamily="18" charset="0"/>
              </a:rPr>
              <a:t>Рентна плата – </a:t>
            </a:r>
            <a:r>
              <a:rPr lang="uk-UA" sz="1400" b="1" dirty="0" smtClean="0">
                <a:latin typeface="Times New Roman" pitchFamily="18" charset="0"/>
                <a:cs typeface="Times New Roman" pitchFamily="18" charset="0"/>
              </a:rPr>
              <a:t>0,5 % </a:t>
            </a:r>
            <a:r>
              <a:rPr lang="uk-UA" sz="1400" dirty="0" smtClean="0">
                <a:latin typeface="Times New Roman" pitchFamily="18" charset="0"/>
                <a:cs typeface="Times New Roman" pitchFamily="18" charset="0"/>
              </a:rPr>
              <a:t>(109,2 </a:t>
            </a:r>
            <a:r>
              <a:rPr lang="uk-UA" sz="1400" dirty="0" err="1" smtClean="0">
                <a:latin typeface="Times New Roman" pitchFamily="18" charset="0"/>
                <a:cs typeface="Times New Roman" pitchFamily="18" charset="0"/>
              </a:rPr>
              <a:t>тис.грн</a:t>
            </a:r>
            <a:r>
              <a:rPr lang="uk-UA" sz="1400" dirty="0" smtClean="0">
                <a:latin typeface="Times New Roman" pitchFamily="18" charset="0"/>
                <a:cs typeface="Times New Roman" pitchFamily="18" charset="0"/>
              </a:rPr>
              <a:t>.) </a:t>
            </a:r>
            <a:r>
              <a:rPr lang="uk-UA" sz="14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58" name="Прямая соединительная линия 57"/>
          <p:cNvCxnSpPr/>
          <p:nvPr/>
        </p:nvCxnSpPr>
        <p:spPr>
          <a:xfrm flipV="1">
            <a:off x="1907704" y="1707654"/>
            <a:ext cx="288032" cy="216024"/>
          </a:xfrm>
          <a:prstGeom prst="line">
            <a:avLst/>
          </a:prstGeom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фон (1).jp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0" y="2"/>
            <a:ext cx="9144000" cy="646331"/>
          </a:xfrm>
          <a:prstGeom prst="rect">
            <a:avLst/>
          </a:prstGeom>
          <a:noFill/>
          <a:effectLst>
            <a:outerShdw blurRad="50800" dir="6000000" algn="ctr" rotWithShape="0">
              <a:schemeClr val="tx1">
                <a:alpha val="0"/>
              </a:scheme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uk-UA" sz="3600" b="1" i="1" u="sng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Видатки міського бюджету</a:t>
            </a:r>
            <a:endParaRPr lang="ru-RU" sz="3600" b="1" i="1" u="sng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chemeClr val="accent6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Диаграмма 4"/>
          <p:cNvGraphicFramePr/>
          <p:nvPr/>
        </p:nvGraphicFramePr>
        <p:xfrm>
          <a:off x="0" y="555526"/>
          <a:ext cx="9144000" cy="403244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4932040" y="4659982"/>
            <a:ext cx="3168352" cy="307777"/>
          </a:xfrm>
          <a:prstGeom prst="rect">
            <a:avLst/>
          </a:prstGeom>
          <a:noFill/>
          <a:ln>
            <a:solidFill>
              <a:schemeClr val="accent2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uk-UA" sz="1400" dirty="0" smtClean="0">
                <a:latin typeface="Times New Roman" pitchFamily="18" charset="0"/>
                <a:cs typeface="Times New Roman" pitchFamily="18" charset="0"/>
              </a:rPr>
              <a:t>ЖКГ – </a:t>
            </a:r>
            <a:r>
              <a:rPr lang="uk-UA" sz="1400" b="1" dirty="0" smtClean="0">
                <a:latin typeface="Times New Roman" pitchFamily="18" charset="0"/>
                <a:cs typeface="Times New Roman" pitchFamily="18" charset="0"/>
              </a:rPr>
              <a:t>24,0% </a:t>
            </a:r>
            <a:r>
              <a:rPr lang="uk-UA" sz="1400" dirty="0" smtClean="0">
                <a:latin typeface="Times New Roman" pitchFamily="18" charset="0"/>
                <a:cs typeface="Times New Roman" pitchFamily="18" charset="0"/>
              </a:rPr>
              <a:t>(11 990,6 тис. </a:t>
            </a:r>
            <a:r>
              <a:rPr lang="uk-UA" sz="1400" dirty="0" err="1" smtClean="0">
                <a:latin typeface="Times New Roman" pitchFamily="18" charset="0"/>
                <a:cs typeface="Times New Roman" pitchFamily="18" charset="0"/>
              </a:rPr>
              <a:t>грн</a:t>
            </a:r>
            <a:r>
              <a:rPr lang="uk-UA" sz="1400" dirty="0" smtClean="0">
                <a:latin typeface="Times New Roman" pitchFamily="18" charset="0"/>
                <a:cs typeface="Times New Roman" pitchFamily="18" charset="0"/>
              </a:rPr>
              <a:t>)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 flipH="1" flipV="1">
            <a:off x="5148064" y="4515966"/>
            <a:ext cx="648072" cy="144016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0" y="3723878"/>
            <a:ext cx="2267744" cy="738664"/>
          </a:xfrm>
          <a:prstGeom prst="rect">
            <a:avLst/>
          </a:prstGeom>
          <a:noFill/>
          <a:ln>
            <a:solidFill>
              <a:schemeClr val="accent3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uk-UA" sz="1400" dirty="0" smtClean="0">
                <a:latin typeface="Times New Roman" pitchFamily="18" charset="0"/>
                <a:cs typeface="Times New Roman" pitchFamily="18" charset="0"/>
              </a:rPr>
              <a:t>Органи місцевого самоврядування – </a:t>
            </a:r>
            <a:r>
              <a:rPr lang="uk-UA" sz="1400" b="1" dirty="0" smtClean="0">
                <a:latin typeface="Times New Roman" pitchFamily="18" charset="0"/>
                <a:cs typeface="Times New Roman" pitchFamily="18" charset="0"/>
              </a:rPr>
              <a:t>20,3 % </a:t>
            </a:r>
            <a:r>
              <a:rPr lang="uk-UA" sz="1400" dirty="0" smtClean="0">
                <a:latin typeface="Times New Roman" pitchFamily="18" charset="0"/>
                <a:cs typeface="Times New Roman" pitchFamily="18" charset="0"/>
              </a:rPr>
              <a:t>(10 155,5 тис. грн.)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 flipH="1">
            <a:off x="395536" y="2283718"/>
            <a:ext cx="1080120" cy="1440160"/>
          </a:xfrm>
          <a:prstGeom prst="line">
            <a:avLst/>
          </a:prstGeom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6372200" y="699542"/>
            <a:ext cx="2160240" cy="523220"/>
          </a:xfrm>
          <a:prstGeom prst="rect">
            <a:avLst/>
          </a:prstGeom>
          <a:noFill/>
          <a:ln>
            <a:solidFill>
              <a:schemeClr val="accent6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uk-UA" sz="1400" dirty="0" smtClean="0">
                <a:latin typeface="Times New Roman" pitchFamily="18" charset="0"/>
                <a:cs typeface="Times New Roman" pitchFamily="18" charset="0"/>
              </a:rPr>
              <a:t>Інші видатки – </a:t>
            </a:r>
            <a:r>
              <a:rPr lang="uk-UA" sz="1400" b="1" dirty="0" smtClean="0">
                <a:latin typeface="Times New Roman" pitchFamily="18" charset="0"/>
                <a:cs typeface="Times New Roman" pitchFamily="18" charset="0"/>
              </a:rPr>
              <a:t>0,6% </a:t>
            </a:r>
            <a:r>
              <a:rPr lang="uk-UA" sz="1400" dirty="0" smtClean="0">
                <a:latin typeface="Times New Roman" pitchFamily="18" charset="0"/>
                <a:cs typeface="Times New Roman" pitchFamily="18" charset="0"/>
              </a:rPr>
              <a:t>(302,2 тис. грн.)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 flipH="1">
            <a:off x="4499992" y="771550"/>
            <a:ext cx="1872208" cy="144016"/>
          </a:xfrm>
          <a:prstGeom prst="line">
            <a:avLst/>
          </a:prstGeom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0" y="1635646"/>
            <a:ext cx="1763688" cy="738664"/>
          </a:xfrm>
          <a:prstGeom prst="rect">
            <a:avLst/>
          </a:prstGeom>
          <a:noFill/>
          <a:ln>
            <a:solidFill>
              <a:schemeClr val="accent4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uk-UA" sz="1400" dirty="0" smtClean="0">
                <a:latin typeface="Times New Roman" pitchFamily="18" charset="0"/>
                <a:cs typeface="Times New Roman" pitchFamily="18" charset="0"/>
              </a:rPr>
              <a:t>Економічна діяльність – </a:t>
            </a:r>
            <a:r>
              <a:rPr lang="uk-UA" sz="1400" b="1" dirty="0" smtClean="0">
                <a:latin typeface="Times New Roman" pitchFamily="18" charset="0"/>
                <a:cs typeface="Times New Roman" pitchFamily="18" charset="0"/>
              </a:rPr>
              <a:t>7,7 % </a:t>
            </a:r>
          </a:p>
          <a:p>
            <a:r>
              <a:rPr lang="uk-UA" sz="1400" dirty="0" smtClean="0">
                <a:latin typeface="Times New Roman" pitchFamily="18" charset="0"/>
                <a:cs typeface="Times New Roman" pitchFamily="18" charset="0"/>
              </a:rPr>
              <a:t>3 840,1 тис. грн.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8" name="Прямая соединительная линия 17"/>
          <p:cNvCxnSpPr/>
          <p:nvPr/>
        </p:nvCxnSpPr>
        <p:spPr>
          <a:xfrm flipH="1">
            <a:off x="1187624" y="1059582"/>
            <a:ext cx="2232248" cy="576064"/>
          </a:xfrm>
          <a:prstGeom prst="line">
            <a:avLst/>
          </a:prstGeom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0" y="627534"/>
            <a:ext cx="2555776" cy="523220"/>
          </a:xfrm>
          <a:prstGeom prst="rect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uk-UA" sz="1400" dirty="0" smtClean="0">
                <a:latin typeface="Times New Roman" pitchFamily="18" charset="0"/>
                <a:cs typeface="Times New Roman" pitchFamily="18" charset="0"/>
              </a:rPr>
              <a:t>Соціальний захист, культура і спорт – </a:t>
            </a:r>
            <a:r>
              <a:rPr lang="uk-UA" sz="1400" b="1" dirty="0" smtClean="0">
                <a:latin typeface="Times New Roman" pitchFamily="18" charset="0"/>
                <a:cs typeface="Times New Roman" pitchFamily="18" charset="0"/>
              </a:rPr>
              <a:t>1,5% </a:t>
            </a:r>
            <a:r>
              <a:rPr lang="uk-UA" sz="1400" dirty="0" smtClean="0">
                <a:latin typeface="Times New Roman" pitchFamily="18" charset="0"/>
                <a:cs typeface="Times New Roman" pitchFamily="18" charset="0"/>
              </a:rPr>
              <a:t>(724,6 тис. грн.)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22" name="Прямая соединительная линия 21"/>
          <p:cNvCxnSpPr/>
          <p:nvPr/>
        </p:nvCxnSpPr>
        <p:spPr>
          <a:xfrm>
            <a:off x="2555776" y="771550"/>
            <a:ext cx="1800200" cy="144016"/>
          </a:xfrm>
          <a:prstGeom prst="line">
            <a:avLst/>
          </a:prstGeom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фон (1).jp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0" y="2"/>
            <a:ext cx="9144000" cy="830997"/>
          </a:xfrm>
          <a:prstGeom prst="rect">
            <a:avLst/>
          </a:prstGeom>
          <a:noFill/>
          <a:effectLst>
            <a:outerShdw blurRad="50800" dir="6000000" algn="ctr" rotWithShape="0">
              <a:schemeClr val="tx1">
                <a:alpha val="0"/>
              </a:scheme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uk-UA" sz="2400" b="1" i="1" u="sng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Проект ЄС </a:t>
            </a:r>
            <a:r>
              <a:rPr lang="uk-UA" sz="2400" b="1" i="1" u="sng" dirty="0" err="1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“Поліпшення</a:t>
            </a:r>
            <a:r>
              <a:rPr lang="uk-UA" sz="2400" b="1" i="1" u="sng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доступу </a:t>
            </a:r>
            <a:r>
              <a:rPr lang="uk-UA" sz="2400" b="1" i="1" u="sng" dirty="0" err="1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</a:t>
            </a:r>
            <a:r>
              <a:rPr lang="uk-UA" sz="2400" b="1" i="1" u="sng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води в постраждалій від конфлікту громаді м. </a:t>
            </a:r>
            <a:r>
              <a:rPr lang="uk-UA" sz="2400" b="1" i="1" u="sng" dirty="0" err="1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Кремінна”</a:t>
            </a:r>
            <a:endParaRPr lang="ru-RU" sz="2400" b="1" i="1" u="sng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chemeClr val="accent6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1767" y="787935"/>
            <a:ext cx="2328902" cy="155260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" name="Picture 2" descr="C:\Users\Мельник Я В\Desktop\РАБОТА\роботи по Воді\IMG-2d791b59f457b7d1679bdd50a04fe416-V.jpg"/>
          <p:cNvPicPr>
            <a:picLocks noChangeAspect="1" noChangeArrowheads="1"/>
          </p:cNvPicPr>
          <p:nvPr/>
        </p:nvPicPr>
        <p:blipFill>
          <a:blip r:embed="rId5" cstate="screen"/>
          <a:srcRect/>
          <a:stretch>
            <a:fillRect/>
          </a:stretch>
        </p:blipFill>
        <p:spPr bwMode="auto">
          <a:xfrm>
            <a:off x="306968" y="1424939"/>
            <a:ext cx="2176895" cy="290252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" name="Picture 2" descr="D:\МОЯ\фото\ПРОЕКТ\DSC_0197.JPG"/>
          <p:cNvPicPr>
            <a:picLocks noChangeAspect="1" noChangeArrowheads="1"/>
          </p:cNvPicPr>
          <p:nvPr/>
        </p:nvPicPr>
        <p:blipFill>
          <a:blip r:embed="rId6" cstate="screen"/>
          <a:srcRect/>
          <a:stretch>
            <a:fillRect/>
          </a:stretch>
        </p:blipFill>
        <p:spPr bwMode="auto">
          <a:xfrm>
            <a:off x="2627784" y="3219822"/>
            <a:ext cx="2493654" cy="1663915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w="165100" prst="coolSlant"/>
          </a:sp3d>
        </p:spPr>
      </p:pic>
      <p:pic>
        <p:nvPicPr>
          <p:cNvPr id="8" name="Рисунок 7">
            <a:extLst>
              <a:ext uri="{FF2B5EF4-FFF2-40B4-BE49-F238E27FC236}">
                <a16:creationId xmlns="" xmlns:a16="http://schemas.microsoft.com/office/drawing/2014/main" id="{744CC0C5-5FAB-4BA3-849A-29647774099F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52374" y="1155234"/>
            <a:ext cx="2970885" cy="198235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7864" y="2427734"/>
            <a:ext cx="1041689" cy="69619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0" name="TextBox 9"/>
          <p:cNvSpPr txBox="1"/>
          <p:nvPr/>
        </p:nvSpPr>
        <p:spPr>
          <a:xfrm>
            <a:off x="5292080" y="3579862"/>
            <a:ext cx="3667340" cy="19236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1600" b="1" u="sng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Загальна вартість проекту: </a:t>
            </a:r>
            <a:endParaRPr lang="uk-UA" sz="1600" b="1" u="sng" dirty="0" smtClean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uk-UA" sz="1600" b="1" u="sng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1756,9 млн. євро</a:t>
            </a:r>
          </a:p>
          <a:p>
            <a:pPr algn="ctr"/>
            <a:r>
              <a:rPr lang="uk-UA" sz="1600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Співфінансування</a:t>
            </a:r>
            <a:r>
              <a:rPr lang="uk-UA" sz="16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за рахунок  міської ради склало </a:t>
            </a:r>
            <a:r>
              <a:rPr lang="uk-UA" sz="16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– 175,7 тис</a:t>
            </a:r>
            <a:r>
              <a:rPr lang="uk-UA" sz="1600" b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uk-UA" sz="16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євро</a:t>
            </a:r>
            <a:endParaRPr lang="uk-UA" sz="1600" b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uk-UA" sz="1400" b="1" i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uk-UA" sz="1400" b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uk-UA" sz="1350" b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1350" b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фон (1).jp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0" y="0"/>
            <a:ext cx="896448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400" b="1" i="1" u="sng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Інформаційна кампанія в рамках Проекту ЄС </a:t>
            </a:r>
            <a:endParaRPr lang="ru-RU" sz="2400" dirty="0"/>
          </a:p>
        </p:txBody>
      </p:sp>
      <p:pic>
        <p:nvPicPr>
          <p:cNvPr id="7170" name="Picture 2" descr="D:\МОЯ\фото\КОНКУРС ВОДА\DSC_1604.JPG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395536" y="699542"/>
            <a:ext cx="3240360" cy="204133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171" name="Picture 3" descr="C:\Users\Мельник Я В\Desktop\РАБОТА\Флешмоб\31189578_1641330849291088_4862295045161615360_n.jpg"/>
          <p:cNvPicPr>
            <a:picLocks noChangeAspect="1" noChangeArrowheads="1"/>
          </p:cNvPicPr>
          <p:nvPr/>
        </p:nvPicPr>
        <p:blipFill>
          <a:blip r:embed="rId5" cstate="screen"/>
          <a:srcRect/>
          <a:stretch>
            <a:fillRect/>
          </a:stretch>
        </p:blipFill>
        <p:spPr bwMode="auto">
          <a:xfrm>
            <a:off x="5724128" y="2859782"/>
            <a:ext cx="3235648" cy="201622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172" name="Picture 4" descr="D:\МОЯ\фото\еко лагерь1  2018\DSC_0319.JPG"/>
          <p:cNvPicPr>
            <a:picLocks noChangeAspect="1" noChangeArrowheads="1"/>
          </p:cNvPicPr>
          <p:nvPr/>
        </p:nvPicPr>
        <p:blipFill>
          <a:blip r:embed="rId6" cstate="screen"/>
          <a:srcRect/>
          <a:stretch>
            <a:fillRect/>
          </a:stretch>
        </p:blipFill>
        <p:spPr bwMode="auto">
          <a:xfrm>
            <a:off x="1907704" y="2931790"/>
            <a:ext cx="3345394" cy="189274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173" name="Picture 5" descr="D:\МОЯ\фото\вода\DSC_1618.JPG"/>
          <p:cNvPicPr>
            <a:picLocks noChangeAspect="1" noChangeArrowheads="1"/>
          </p:cNvPicPr>
          <p:nvPr/>
        </p:nvPicPr>
        <p:blipFill>
          <a:blip r:embed="rId7" cstate="screen"/>
          <a:srcRect/>
          <a:stretch>
            <a:fillRect/>
          </a:stretch>
        </p:blipFill>
        <p:spPr bwMode="auto">
          <a:xfrm>
            <a:off x="4644008" y="627534"/>
            <a:ext cx="3134116" cy="209127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фон (1).jp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Picture 2" descr="F:\ДНЗ ЛАСТОЧКА\DSC_0888.JPG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635646"/>
            <a:ext cx="4391819" cy="293059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1635646"/>
            <a:ext cx="4183560" cy="295404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8" name="TextBox 7"/>
          <p:cNvSpPr txBox="1"/>
          <p:nvPr/>
        </p:nvSpPr>
        <p:spPr>
          <a:xfrm>
            <a:off x="0" y="2"/>
            <a:ext cx="9144000" cy="523220"/>
          </a:xfrm>
          <a:prstGeom prst="rect">
            <a:avLst/>
          </a:prstGeom>
          <a:noFill/>
          <a:effectLst>
            <a:outerShdw blurRad="50800" dir="6000000" algn="ctr" rotWithShape="0">
              <a:schemeClr val="tx1">
                <a:alpha val="0"/>
              </a:scheme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uk-UA" sz="2800" b="1" i="1" u="sng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Енергозберігаючий проект у ДНЗ № 1 </a:t>
            </a:r>
            <a:r>
              <a:rPr lang="uk-UA" sz="2800" b="1" i="1" u="sng" dirty="0" err="1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“Ластівка”</a:t>
            </a:r>
            <a:endParaRPr lang="ru-RU" sz="2800" b="1" i="1" u="sng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chemeClr val="accent6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11560" y="915566"/>
            <a:ext cx="83529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 початку робіт:					Після виконання робіт:</a:t>
            </a:r>
            <a:endParaRPr lang="ru-RU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Рисунок 11" descr="фон (1).jp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="" xmlns:a16="http://schemas.microsoft.com/office/drawing/2014/main" id="{92EC0C8D-5271-49A9-9C81-76BA767BFA97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555526"/>
            <a:ext cx="2468209" cy="164693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9DDE9925-AD39-41CD-94FC-2FD0536CEFE1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8890" y="746386"/>
            <a:ext cx="2277760" cy="189962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1" name="Рисунок 10">
            <a:extLst>
              <a:ext uri="{FF2B5EF4-FFF2-40B4-BE49-F238E27FC236}">
                <a16:creationId xmlns="" xmlns:a16="http://schemas.microsoft.com/office/drawing/2014/main" id="{3894D447-59CF-4AF9-A113-06CF72E3CD2A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67537" y="2819506"/>
            <a:ext cx="2547709" cy="216221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9" name="Рисунок 18">
            <a:extLst>
              <a:ext uri="{FF2B5EF4-FFF2-40B4-BE49-F238E27FC236}">
                <a16:creationId xmlns="" xmlns:a16="http://schemas.microsoft.com/office/drawing/2014/main" id="{D5D2D036-6C14-4055-941C-65B71D256F38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9832" y="699542"/>
            <a:ext cx="2712862" cy="181256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0" name="Рисунок 19">
            <a:extLst>
              <a:ext uri="{FF2B5EF4-FFF2-40B4-BE49-F238E27FC236}">
                <a16:creationId xmlns="" xmlns:a16="http://schemas.microsoft.com/office/drawing/2014/main" id="{8B888FB8-7DA5-436F-9486-B63A494F6E3C}"/>
              </a:ext>
            </a:extLst>
          </p:cNvPr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2571750"/>
            <a:ext cx="2721502" cy="181256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3" name="TextBox 12"/>
          <p:cNvSpPr txBox="1"/>
          <p:nvPr/>
        </p:nvSpPr>
        <p:spPr>
          <a:xfrm>
            <a:off x="0" y="2"/>
            <a:ext cx="9144000" cy="523220"/>
          </a:xfrm>
          <a:prstGeom prst="rect">
            <a:avLst/>
          </a:prstGeom>
          <a:noFill/>
          <a:effectLst>
            <a:outerShdw blurRad="50800" dir="6000000" algn="ctr" rotWithShape="0">
              <a:schemeClr val="tx1">
                <a:alpha val="0"/>
              </a:scheme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uk-UA" sz="2800" b="1" i="1" u="sng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Конкурс міні-проектів </a:t>
            </a:r>
            <a:r>
              <a:rPr lang="uk-UA" sz="2800" b="1" i="1" u="sng" dirty="0" err="1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“Місто</a:t>
            </a:r>
            <a:r>
              <a:rPr lang="uk-UA" sz="2800" b="1" i="1" u="sng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своїми </a:t>
            </a:r>
            <a:r>
              <a:rPr lang="uk-UA" sz="2800" b="1" i="1" u="sng" dirty="0" err="1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руками”</a:t>
            </a:r>
            <a:endParaRPr lang="ru-RU" sz="2800" b="1" i="1" u="sng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chemeClr val="accent6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2915816" y="3003798"/>
            <a:ext cx="309634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Підтримано 16 проектів на загальну суму  900,8 </a:t>
            </a:r>
            <a:r>
              <a:rPr lang="uk-UA" dirty="0" err="1" smtClean="0">
                <a:latin typeface="Times New Roman" pitchFamily="18" charset="0"/>
                <a:cs typeface="Times New Roman" pitchFamily="18" charset="0"/>
              </a:rPr>
              <a:t>тис.грн</a:t>
            </a: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, з яких 727,9 тис. грн. - кошти міської ради.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1247790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фон (1).jp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0" y="2"/>
            <a:ext cx="9144000" cy="646331"/>
          </a:xfrm>
          <a:prstGeom prst="rect">
            <a:avLst/>
          </a:prstGeom>
          <a:noFill/>
          <a:effectLst>
            <a:outerShdw blurRad="50800" dir="6000000" algn="ctr" rotWithShape="0">
              <a:schemeClr val="tx1">
                <a:alpha val="0"/>
              </a:scheme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uk-UA" sz="3600" b="1" i="1" u="sng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Благоустрій</a:t>
            </a:r>
            <a:endParaRPr lang="ru-RU" sz="3600" b="1" i="1" u="sng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chemeClr val="accent6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C:\Users\Мельник Я В\Desktop\СОБАЧКИ\DSC_0305.JPG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323528" y="1995686"/>
            <a:ext cx="3777060" cy="25202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extBox 5"/>
          <p:cNvSpPr txBox="1"/>
          <p:nvPr/>
        </p:nvSpPr>
        <p:spPr>
          <a:xfrm>
            <a:off x="251520" y="4587974"/>
            <a:ext cx="7200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Проведено роботи з ветеринарної обробки безпритульних собак </a:t>
            </a:r>
            <a:endParaRPr lang="ru-RU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7" name="Picture 3" descr="C:\Users\Мельник Я В\Downloads\IMG-87c7e5d123ece8d76080417cf8c23c10-V.jpg"/>
          <p:cNvPicPr>
            <a:picLocks noChangeAspect="1" noChangeArrowheads="1"/>
          </p:cNvPicPr>
          <p:nvPr/>
        </p:nvPicPr>
        <p:blipFill>
          <a:blip r:embed="rId5" cstate="screen"/>
          <a:srcRect/>
          <a:stretch>
            <a:fillRect/>
          </a:stretch>
        </p:blipFill>
        <p:spPr bwMode="auto">
          <a:xfrm>
            <a:off x="4211960" y="1131590"/>
            <a:ext cx="4725144" cy="28803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TextBox 7"/>
          <p:cNvSpPr txBox="1"/>
          <p:nvPr/>
        </p:nvSpPr>
        <p:spPr>
          <a:xfrm>
            <a:off x="3851920" y="627534"/>
            <a:ext cx="57606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Відновлено пішохідний перехід через р. Красна.</a:t>
            </a:r>
            <a:endParaRPr lang="ru-RU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uk-UA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фон (1).jp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131590"/>
            <a:ext cx="3130232" cy="214938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7" name="TextBox 6"/>
          <p:cNvSpPr txBox="1"/>
          <p:nvPr/>
        </p:nvSpPr>
        <p:spPr>
          <a:xfrm>
            <a:off x="0" y="2"/>
            <a:ext cx="9144000" cy="646331"/>
          </a:xfrm>
          <a:prstGeom prst="rect">
            <a:avLst/>
          </a:prstGeom>
          <a:noFill/>
          <a:effectLst>
            <a:outerShdw blurRad="50800" dir="6000000" algn="ctr" rotWithShape="0">
              <a:schemeClr val="tx1">
                <a:alpha val="0"/>
              </a:scheme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uk-UA" sz="3600" b="1" i="1" u="sng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Благоустрій</a:t>
            </a:r>
            <a:endParaRPr lang="ru-RU" sz="3600" b="1" i="1" u="sng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chemeClr val="accent6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5940152" y="2355726"/>
            <a:ext cx="349188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видалення аварійних дерев</a:t>
            </a:r>
          </a:p>
          <a:p>
            <a:endParaRPr lang="uk-UA" dirty="0" smtClean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dirty="0" smtClean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dirty="0">
              <a:solidFill>
                <a:schemeClr val="accent6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3808" y="1851670"/>
            <a:ext cx="2977987" cy="194627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9" name="TextBox 8"/>
          <p:cNvSpPr txBox="1"/>
          <p:nvPr/>
        </p:nvSpPr>
        <p:spPr>
          <a:xfrm>
            <a:off x="0" y="699542"/>
            <a:ext cx="30963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ремонт </a:t>
            </a:r>
            <a:r>
              <a:rPr lang="ru-RU" dirty="0" err="1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вуличного</a:t>
            </a:r>
            <a:r>
              <a:rPr lang="ru-RU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осв</a:t>
            </a:r>
            <a:r>
              <a:rPr lang="uk-UA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dirty="0" err="1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тлення</a:t>
            </a:r>
            <a:endParaRPr lang="ru-RU" dirty="0"/>
          </a:p>
        </p:txBody>
      </p:sp>
      <p:sp>
        <p:nvSpPr>
          <p:cNvPr id="11" name="TextBox 10"/>
          <p:cNvSpPr txBox="1"/>
          <p:nvPr/>
        </p:nvSpPr>
        <p:spPr>
          <a:xfrm>
            <a:off x="3563888" y="1419622"/>
            <a:ext cx="27363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прибирання сміття</a:t>
            </a:r>
            <a:endParaRPr lang="ru-RU" dirty="0"/>
          </a:p>
        </p:txBody>
      </p:sp>
      <p:pic>
        <p:nvPicPr>
          <p:cNvPr id="7170" name="Picture 2" descr="C:\Users\Мельник Я В\Downloads\IMG-247f2d7afae77316170d69a062ade218-V.jpg"/>
          <p:cNvPicPr>
            <a:picLocks noChangeAspect="1" noChangeArrowheads="1"/>
          </p:cNvPicPr>
          <p:nvPr/>
        </p:nvPicPr>
        <p:blipFill>
          <a:blip r:embed="rId6" cstate="screen"/>
          <a:srcRect/>
          <a:stretch>
            <a:fillRect/>
          </a:stretch>
        </p:blipFill>
        <p:spPr bwMode="auto">
          <a:xfrm>
            <a:off x="5580112" y="2715766"/>
            <a:ext cx="2936924" cy="216024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фон (1).jp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0" y="2"/>
            <a:ext cx="9144000" cy="646331"/>
          </a:xfrm>
          <a:prstGeom prst="rect">
            <a:avLst/>
          </a:prstGeom>
          <a:noFill/>
          <a:effectLst>
            <a:outerShdw blurRad="50800" dir="6000000" algn="ctr" rotWithShape="0">
              <a:schemeClr val="tx1">
                <a:alpha val="0"/>
              </a:scheme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uk-UA" sz="3600" b="1" i="1" u="sng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Благоустрій</a:t>
            </a:r>
            <a:endParaRPr lang="ru-RU" sz="3600" b="1" i="1" u="sng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chemeClr val="accent6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644008" y="1491630"/>
            <a:ext cx="424847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На громадські роботи з благоустрою залучено 70 осіб.</a:t>
            </a:r>
          </a:p>
          <a:p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На заробітну плату з бюджету виділено 101,5 тис. грн.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3" name="Picture 5" descr="C:\Users\Мельник Я В\Downloads\IMG-cd1e993143190431fdadd44289769eac-V.jpg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320147" y="915566"/>
            <a:ext cx="4224469" cy="31683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54" name="Picture 6" descr="C:\Users\Мельник Я В\Desktop\1394661997_subbotnik.jpg"/>
          <p:cNvPicPr>
            <a:picLocks noChangeAspect="1" noChangeArrowheads="1"/>
          </p:cNvPicPr>
          <p:nvPr/>
        </p:nvPicPr>
        <p:blipFill>
          <a:blip r:embed="rId5" cstate="screen"/>
          <a:srcRect/>
          <a:stretch>
            <a:fillRect/>
          </a:stretch>
        </p:blipFill>
        <p:spPr bwMode="auto">
          <a:xfrm>
            <a:off x="5580112" y="2739844"/>
            <a:ext cx="3120008" cy="208163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фон (1).jp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403648" y="699542"/>
            <a:ext cx="6840760" cy="369332"/>
          </a:xfrm>
          <a:prstGeom prst="rect">
            <a:avLst/>
          </a:prstGeom>
          <a:noFill/>
          <a:ln>
            <a:solidFill>
              <a:schemeClr val="accent3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Матеріально-технічна база </a:t>
            </a:r>
            <a:r>
              <a:rPr lang="uk-UA" dirty="0" err="1" smtClean="0">
                <a:latin typeface="Times New Roman" pitchFamily="18" charset="0"/>
                <a:cs typeface="Times New Roman" pitchFamily="18" charset="0"/>
              </a:rPr>
              <a:t>ДП</a:t>
            </a: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 “ККГ” </a:t>
            </a:r>
            <a:r>
              <a:rPr lang="uk-UA" dirty="0" err="1" smtClean="0">
                <a:latin typeface="Times New Roman" pitchFamily="18" charset="0"/>
                <a:cs typeface="Times New Roman" pitchFamily="18" charset="0"/>
              </a:rPr>
              <a:t>КП</a:t>
            </a: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 “ККС”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0" y="2"/>
            <a:ext cx="9144000" cy="646331"/>
          </a:xfrm>
          <a:prstGeom prst="rect">
            <a:avLst/>
          </a:prstGeom>
          <a:noFill/>
          <a:effectLst>
            <a:outerShdw blurRad="50800" dir="6000000" algn="ctr" rotWithShape="0">
              <a:schemeClr val="tx1">
                <a:alpha val="0"/>
              </a:scheme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uk-UA" sz="3600" b="1" i="1" u="sng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Благоустрій</a:t>
            </a:r>
            <a:endParaRPr lang="ru-RU" sz="3600" b="1" i="1" u="sng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chemeClr val="accent6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075" name="Picture 3" descr="C:\Users\Мельник Я В\Desktop\IMG_0767.JPG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251520" y="1347614"/>
            <a:ext cx="2952328" cy="237626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076" name="Picture 4" descr="C:\Users\Мельник Я В\Desktop\892552870_w200_h200_800862669_w800__2_2e75b1e4.jpg"/>
          <p:cNvPicPr>
            <a:picLocks noChangeAspect="1" noChangeArrowheads="1"/>
          </p:cNvPicPr>
          <p:nvPr/>
        </p:nvPicPr>
        <p:blipFill>
          <a:blip r:embed="rId5" cstate="screen"/>
          <a:srcRect/>
          <a:stretch>
            <a:fillRect/>
          </a:stretch>
        </p:blipFill>
        <p:spPr bwMode="auto">
          <a:xfrm>
            <a:off x="6732240" y="3219822"/>
            <a:ext cx="1584176" cy="1584176"/>
          </a:xfrm>
          <a:prstGeom prst="rect">
            <a:avLst/>
          </a:prstGeom>
          <a:noFill/>
        </p:spPr>
      </p:pic>
      <p:pic>
        <p:nvPicPr>
          <p:cNvPr id="3" name="Picture 4" descr="C:\Users\Мельник Я В\Downloads\IMG-2aae5b32aa80d8b9b0376901f3389bff-V.jpg"/>
          <p:cNvPicPr>
            <a:picLocks noChangeAspect="1" noChangeArrowheads="1"/>
          </p:cNvPicPr>
          <p:nvPr/>
        </p:nvPicPr>
        <p:blipFill>
          <a:blip r:embed="rId6" cstate="screen"/>
          <a:srcRect/>
          <a:stretch>
            <a:fillRect/>
          </a:stretch>
        </p:blipFill>
        <p:spPr bwMode="auto">
          <a:xfrm>
            <a:off x="2915816" y="2499742"/>
            <a:ext cx="3221411" cy="244827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077" name="Picture 5" descr="C:\Users\Мельник Я В\Desktop\stihl_ms_180_29.jpg"/>
          <p:cNvPicPr>
            <a:picLocks noChangeAspect="1" noChangeArrowheads="1"/>
          </p:cNvPicPr>
          <p:nvPr/>
        </p:nvPicPr>
        <p:blipFill>
          <a:blip r:embed="rId7" cstate="screen"/>
          <a:srcRect/>
          <a:stretch>
            <a:fillRect/>
          </a:stretch>
        </p:blipFill>
        <p:spPr bwMode="auto">
          <a:xfrm>
            <a:off x="6228184" y="1131590"/>
            <a:ext cx="2541587" cy="165618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фон (1).jp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0" y="2"/>
            <a:ext cx="9144000" cy="646331"/>
          </a:xfrm>
          <a:prstGeom prst="rect">
            <a:avLst/>
          </a:prstGeom>
          <a:noFill/>
          <a:effectLst>
            <a:outerShdw blurRad="50800" dir="6000000" algn="ctr" rotWithShape="0">
              <a:schemeClr val="tx1">
                <a:alpha val="0"/>
              </a:scheme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uk-UA" sz="3600" b="1" i="1" u="sng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Благоустрій</a:t>
            </a:r>
            <a:endParaRPr lang="ru-RU" sz="3600" b="1" i="1" u="sng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chemeClr val="accent6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555776" y="627534"/>
            <a:ext cx="38164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Санітарний стан міста</a:t>
            </a:r>
            <a:endParaRPr lang="ru-RU" b="1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23528" y="3666172"/>
            <a:ext cx="352839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Ліквідовано 23 несанкціонованих </a:t>
            </a:r>
            <a:r>
              <a:rPr lang="uk-UA" dirty="0" err="1" smtClean="0">
                <a:latin typeface="Times New Roman" pitchFamily="18" charset="0"/>
                <a:cs typeface="Times New Roman" pitchFamily="18" charset="0"/>
              </a:rPr>
              <a:t>сміттєзвалища</a:t>
            </a: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ctr"/>
            <a:endParaRPr lang="uk-UA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Очищено від сміття територію загальною площею 1 319 м</a:t>
            </a:r>
            <a:r>
              <a:rPr lang="uk-UA" baseline="30000" dirty="0" smtClean="0">
                <a:latin typeface="Times New Roman" pitchFamily="18" charset="0"/>
                <a:cs typeface="Times New Roman" pitchFamily="18" charset="0"/>
              </a:rPr>
              <a:t>2.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3" name="Picture 3" descr="C:\Users\Мельник Я В\Desktop\30261245_203313190275581_2066305079601302397_n.jpg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611560" y="987574"/>
            <a:ext cx="3383360" cy="253752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8" name="TextBox 7"/>
          <p:cNvSpPr txBox="1"/>
          <p:nvPr/>
        </p:nvSpPr>
        <p:spPr>
          <a:xfrm>
            <a:off x="4716016" y="1491630"/>
            <a:ext cx="396044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Висаджено 110 дерев та 380 кущів.</a:t>
            </a:r>
          </a:p>
          <a:p>
            <a:pPr algn="ctr"/>
            <a:endParaRPr lang="uk-UA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Загальна площа зелених насаджень міста складає 11,5 га.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4" name="Picture 4" descr="C:\Users\Мельник Я В\Desktop\posadka_derevev_0.jpg"/>
          <p:cNvPicPr>
            <a:picLocks noChangeAspect="1" noChangeArrowheads="1"/>
          </p:cNvPicPr>
          <p:nvPr/>
        </p:nvPicPr>
        <p:blipFill>
          <a:blip r:embed="rId5" cstate="screen"/>
          <a:srcRect/>
          <a:stretch>
            <a:fillRect/>
          </a:stretch>
        </p:blipFill>
        <p:spPr bwMode="auto">
          <a:xfrm>
            <a:off x="5076056" y="2859782"/>
            <a:ext cx="3035796" cy="204383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фон (1).jp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0" y="2"/>
            <a:ext cx="9144000" cy="646331"/>
          </a:xfrm>
          <a:prstGeom prst="rect">
            <a:avLst/>
          </a:prstGeom>
          <a:noFill/>
          <a:effectLst>
            <a:outerShdw blurRad="50800" dir="6000000" algn="ctr" rotWithShape="0">
              <a:schemeClr val="tx1">
                <a:alpha val="0"/>
              </a:scheme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uk-UA" sz="3600" b="1" i="1" u="sng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Благоустрій</a:t>
            </a:r>
            <a:endParaRPr lang="ru-RU" sz="3600" b="1" i="1" u="sng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chemeClr val="accent6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11560" y="627534"/>
            <a:ext cx="48965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Проблемні питання</a:t>
            </a:r>
            <a:endParaRPr lang="ru-RU" b="1" dirty="0">
              <a:solidFill>
                <a:schemeClr val="accent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 descr="C:\Users\Мельник Я В\Downloads\IMG-d79485f0ba47f3f83d0693ef07cd6040-V.jpg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0" y="915566"/>
            <a:ext cx="3384376" cy="20882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099" name="Picture 3" descr="C:\Users\Мельник Я В\Downloads\IMG-b15415791e43408a0d36d38a9909aac3-V.jpg"/>
          <p:cNvPicPr>
            <a:picLocks noChangeAspect="1" noChangeArrowheads="1"/>
          </p:cNvPicPr>
          <p:nvPr/>
        </p:nvPicPr>
        <p:blipFill>
          <a:blip r:embed="rId5" cstate="screen"/>
          <a:srcRect/>
          <a:stretch>
            <a:fillRect/>
          </a:stretch>
        </p:blipFill>
        <p:spPr bwMode="auto">
          <a:xfrm>
            <a:off x="5580112" y="627534"/>
            <a:ext cx="3353569" cy="392588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100" name="Picture 4" descr="C:\Users\Мельник Я В\Desktop\29136308_196574227616144_5291139641104981917_n.jpg"/>
          <p:cNvPicPr>
            <a:picLocks noChangeAspect="1" noChangeArrowheads="1"/>
          </p:cNvPicPr>
          <p:nvPr/>
        </p:nvPicPr>
        <p:blipFill>
          <a:blip r:embed="rId6" cstate="screen"/>
          <a:srcRect/>
          <a:stretch>
            <a:fillRect/>
          </a:stretch>
        </p:blipFill>
        <p:spPr bwMode="auto">
          <a:xfrm>
            <a:off x="2339752" y="2963178"/>
            <a:ext cx="3096344" cy="19848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фон (1).jp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0" y="2"/>
            <a:ext cx="9144000" cy="646331"/>
          </a:xfrm>
          <a:prstGeom prst="rect">
            <a:avLst/>
          </a:prstGeom>
          <a:noFill/>
          <a:effectLst>
            <a:outerShdw blurRad="50800" dir="6000000" algn="ctr" rotWithShape="0">
              <a:schemeClr val="tx1">
                <a:alpha val="0"/>
              </a:scheme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uk-UA" sz="3600" b="1" i="1" u="sng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Благоустрій</a:t>
            </a:r>
            <a:endParaRPr lang="ru-RU" sz="3600" b="1" i="1" u="sng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chemeClr val="accent6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419872" y="627534"/>
            <a:ext cx="21602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b="1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Освітлення</a:t>
            </a:r>
            <a:endParaRPr lang="ru-RU" b="1" dirty="0">
              <a:solidFill>
                <a:schemeClr val="accent5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6" name="Picture 2" descr="C:\Users\Мельник Я В\Desktop\фото отчет\IMG-4417d4dce8e9dd5e3f3bf4398d8cd0f6-V (1).jpg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683568" y="1203598"/>
            <a:ext cx="4101075" cy="307580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148" name="Picture 4" descr="ÐÐ° Ð´Ð°Ð½Ð½Ð¾Ð¼ Ð¸Ð·Ð¾Ð±ÑÐ°Ð¶ÐµÐ½Ð¸Ð¸ Ð¼Ð¾Ð¶ÐµÑ Ð½Ð°ÑÐ¾Ð´Ð¸ÑÑÑÑ: Ð¾Ð´Ð¸Ð½ Ð¸Ð»Ð¸ Ð½ÐµÑÐºÐ¾Ð»ÑÐºÐ¾ ÑÐµÐ»Ð¾Ð²ÐµÐº, Ð»ÑÐ´Ð¸ ÑÑÐ¾ÑÑ, Ð´ÐµÑÐµÐ²Ð¾, Ð½ÐµÐ±Ð¾, ÑÐ½ÐµÐ³ Ð¸ Ð½Ð° ÑÐ»Ð¸ÑÐµ"/>
          <p:cNvPicPr>
            <a:picLocks noChangeAspect="1" noChangeArrowheads="1"/>
          </p:cNvPicPr>
          <p:nvPr/>
        </p:nvPicPr>
        <p:blipFill>
          <a:blip r:embed="rId5" cstate="screen"/>
          <a:srcRect/>
          <a:stretch>
            <a:fillRect/>
          </a:stretch>
        </p:blipFill>
        <p:spPr bwMode="auto">
          <a:xfrm>
            <a:off x="5364088" y="1131590"/>
            <a:ext cx="2911241" cy="369193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фон (1).jp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0" y="2"/>
            <a:ext cx="9144000" cy="646331"/>
          </a:xfrm>
          <a:prstGeom prst="rect">
            <a:avLst/>
          </a:prstGeom>
          <a:noFill/>
          <a:effectLst>
            <a:outerShdw blurRad="50800" dir="6000000" algn="ctr" rotWithShape="0">
              <a:schemeClr val="tx1">
                <a:alpha val="0"/>
              </a:scheme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uk-UA" sz="3600" b="1" i="1" u="sng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Благоустрій</a:t>
            </a:r>
            <a:endParaRPr lang="ru-RU" sz="3600" b="1" i="1" u="sng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chemeClr val="accent6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419872" y="627534"/>
            <a:ext cx="21602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b="1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Дороги</a:t>
            </a:r>
            <a:endParaRPr lang="ru-RU" b="1" dirty="0">
              <a:solidFill>
                <a:schemeClr val="accent5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Рисунок 6">
            <a:extLst>
              <a:ext uri="{FF2B5EF4-FFF2-40B4-BE49-F238E27FC236}">
                <a16:creationId xmlns="" xmlns:a16="http://schemas.microsoft.com/office/drawing/2014/main" id="{40F4E722-9B97-426B-A2F7-5D2EE8F2D125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/>
        </p:blipFill>
        <p:spPr>
          <a:xfrm>
            <a:off x="179512" y="699542"/>
            <a:ext cx="2639798" cy="343114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3291830"/>
            <a:ext cx="3411556" cy="160263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0241" name="Rectangle 1"/>
          <p:cNvSpPr>
            <a:spLocks noChangeArrowheads="1"/>
          </p:cNvSpPr>
          <p:nvPr/>
        </p:nvSpPr>
        <p:spPr bwMode="auto">
          <a:xfrm>
            <a:off x="4252040" y="43934"/>
            <a:ext cx="639919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059832" y="1275606"/>
            <a:ext cx="504056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indent="450850"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uk-UA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капітально відремонтовано дорожнє покриття вулиць площею 4068,5 м</a:t>
            </a:r>
            <a:r>
              <a:rPr lang="uk-UA" baseline="300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</a:t>
            </a:r>
            <a:r>
              <a:rPr lang="uk-UA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;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50850"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uk-UA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виконано поточний  ремонт покриття доріг площею 4032 м</a:t>
            </a:r>
            <a:r>
              <a:rPr lang="uk-UA" baseline="300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</a:t>
            </a:r>
            <a:r>
              <a:rPr lang="uk-UA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;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50850"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uk-UA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відновлено 447,4 м</a:t>
            </a:r>
            <a:r>
              <a:rPr lang="uk-UA" baseline="300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</a:t>
            </a:r>
            <a:r>
              <a:rPr lang="uk-UA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покриття тротуарів;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50850"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uk-UA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оновлено  4 автобусні зупинки.</a:t>
            </a:r>
            <a:endParaRPr lang="uk-UA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" name="Рисунок 10">
            <a:extLst>
              <a:ext uri="{FF2B5EF4-FFF2-40B4-BE49-F238E27FC236}">
                <a16:creationId xmlns="" xmlns:a16="http://schemas.microsoft.com/office/drawing/2014/main" id="{77926718-F095-4CB7-9A71-CDBABAED40E2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220072" y="3147814"/>
            <a:ext cx="3287168" cy="172819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 descr="фон (1).jp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051" name="Picture 3" descr="C:\Users\Мельник Я В\Desktop\Слайды\DSC_0636.JPG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4499992" y="2499742"/>
            <a:ext cx="3631689" cy="242337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1" name="Прямоугольник 10">
            <a:extLst>
              <a:ext uri="{FF2B5EF4-FFF2-40B4-BE49-F238E27FC236}">
                <a16:creationId xmlns="" xmlns:a16="http://schemas.microsoft.com/office/drawing/2014/main" id="{84813AFF-AD91-4301-855E-283BD1FD7050}"/>
              </a:ext>
            </a:extLst>
          </p:cNvPr>
          <p:cNvSpPr/>
          <p:nvPr/>
        </p:nvSpPr>
        <p:spPr>
          <a:xfrm>
            <a:off x="3203848" y="987574"/>
            <a:ext cx="5616624" cy="23391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uk-UA" sz="1400" b="1" u="sng" dirty="0">
              <a:solidFill>
                <a:schemeClr val="accent6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uk-UA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Облаштовано 11 пристроїв примусового зниження швидкості дорожньо-транспортної </a:t>
            </a:r>
            <a:r>
              <a:rPr lang="uk-UA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техніки.</a:t>
            </a:r>
            <a:endParaRPr lang="uk-UA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uk-UA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Встановлено 66 дорожніх </a:t>
            </a:r>
            <a:r>
              <a:rPr lang="uk-UA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знаків та 7 макетів </a:t>
            </a:r>
            <a:r>
              <a:rPr lang="uk-UA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“Пішохідний</a:t>
            </a:r>
            <a:r>
              <a:rPr lang="uk-UA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перехід”</a:t>
            </a:r>
            <a:endParaRPr lang="uk-UA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uk-UA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uk-UA" sz="1400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uk-UA" sz="1400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uk-UA" sz="1400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="" xmlns:a16="http://schemas.microsoft.com/office/drawing/2014/main" id="{53DB0A9E-0D1E-459A-95D6-D9B143E8C134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/>
        </p:blipFill>
        <p:spPr>
          <a:xfrm rot="5400000">
            <a:off x="131567" y="1539575"/>
            <a:ext cx="3822220" cy="257420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2" name="TextBox 11"/>
          <p:cNvSpPr txBox="1"/>
          <p:nvPr/>
        </p:nvSpPr>
        <p:spPr>
          <a:xfrm>
            <a:off x="0" y="2"/>
            <a:ext cx="9144000" cy="646331"/>
          </a:xfrm>
          <a:prstGeom prst="rect">
            <a:avLst/>
          </a:prstGeom>
          <a:noFill/>
          <a:effectLst>
            <a:outerShdw blurRad="50800" dir="6000000" algn="ctr" rotWithShape="0">
              <a:schemeClr val="tx1">
                <a:alpha val="0"/>
              </a:scheme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uk-UA" sz="3600" b="1" i="1" u="sng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Благоустрій</a:t>
            </a:r>
            <a:endParaRPr lang="ru-RU" sz="3600" b="1" i="1" u="sng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chemeClr val="accent6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фон (1).jp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0" y="0"/>
            <a:ext cx="9144000" cy="646331"/>
          </a:xfrm>
          <a:prstGeom prst="rect">
            <a:avLst/>
          </a:prstGeom>
          <a:noFill/>
          <a:effectLst>
            <a:outerShdw blurRad="50800" dir="6000000" algn="ctr" rotWithShape="0">
              <a:schemeClr val="tx1">
                <a:alpha val="0"/>
              </a:scheme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uk-UA" sz="3600" b="1" i="1" u="sng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Благоустрій</a:t>
            </a:r>
            <a:endParaRPr lang="ru-RU" sz="3600" b="1" i="1" u="sng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chemeClr val="accent6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051720" y="699542"/>
            <a:ext cx="49685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Водопостачання та водовідведення</a:t>
            </a:r>
            <a:endParaRPr lang="ru-RU" b="1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218" name="Picture 2" descr="ÐÐ° Ð´Ð°Ð½Ð½Ð¾Ð¼ Ð¸Ð·Ð¾Ð±ÑÐ°Ð¶ÐµÐ½Ð¸Ð¸ Ð¼Ð¾Ð¶ÐµÑ Ð½Ð°ÑÐ¾Ð´Ð¸ÑÑÑÑ: Ð¾Ð´Ð¸Ð½ Ð¸Ð»Ð¸ Ð½ÐµÑÐºÐ¾Ð»ÑÐºÐ¾ ÑÐµÐ»Ð¾Ð²ÐµÐº Ð¸ Ð½Ð° ÑÐ»Ð¸ÑÐµ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611560" y="1131590"/>
            <a:ext cx="3600400" cy="379242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220" name="Picture 4" descr="ÐÐ° Ð´Ð°Ð½Ð½Ð¾Ð¼ Ð¸Ð·Ð¾Ð±ÑÐ°Ð¶ÐµÐ½Ð¸Ð¸ Ð¼Ð¾Ð¶ÐµÑ Ð½Ð°ÑÐ¾Ð´Ð¸ÑÑÑÑ: Ð½Ð° ÑÐ»Ð¸ÑÐµ"/>
          <p:cNvPicPr>
            <a:picLocks noChangeAspect="1" noChangeArrowheads="1"/>
          </p:cNvPicPr>
          <p:nvPr/>
        </p:nvPicPr>
        <p:blipFill>
          <a:blip r:embed="rId5" cstate="screen"/>
          <a:srcRect/>
          <a:stretch>
            <a:fillRect/>
          </a:stretch>
        </p:blipFill>
        <p:spPr bwMode="auto">
          <a:xfrm>
            <a:off x="4932040" y="1212336"/>
            <a:ext cx="3563888" cy="39311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фон (1).jp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0" y="0"/>
            <a:ext cx="9144000" cy="646331"/>
          </a:xfrm>
          <a:prstGeom prst="rect">
            <a:avLst/>
          </a:prstGeom>
          <a:noFill/>
          <a:effectLst>
            <a:outerShdw blurRad="50800" dir="6000000" algn="ctr" rotWithShape="0">
              <a:schemeClr val="tx1">
                <a:alpha val="0"/>
              </a:scheme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uk-UA" sz="3600" b="1" i="1" u="sng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Житлово-комунальне господарство</a:t>
            </a:r>
            <a:endParaRPr lang="ru-RU" sz="3600" b="1" i="1" u="sng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chemeClr val="accent6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8913" name="Picture 1" descr="C:\Users\Мельник Я В\Desktop\medium-63668.jpg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1691680" y="1203598"/>
            <a:ext cx="5472608" cy="289606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TextBox 5"/>
          <p:cNvSpPr txBox="1"/>
          <p:nvPr/>
        </p:nvSpPr>
        <p:spPr>
          <a:xfrm>
            <a:off x="2051720" y="699542"/>
            <a:ext cx="49685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Житловий фонд</a:t>
            </a:r>
            <a:endParaRPr lang="ru-RU" b="1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8916" name="Rectangle 4"/>
          <p:cNvSpPr>
            <a:spLocks noChangeArrowheads="1"/>
          </p:cNvSpPr>
          <p:nvPr/>
        </p:nvSpPr>
        <p:spPr bwMode="auto">
          <a:xfrm>
            <a:off x="539552" y="4083918"/>
            <a:ext cx="8064896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69875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b="1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На теперішній час в місті діють:</a:t>
            </a:r>
            <a:endParaRPr kumimoji="0" lang="ru-RU" b="1" i="0" u="none" strike="noStrike" cap="none" normalizeH="0" baseline="0" dirty="0" smtClean="0">
              <a:ln>
                <a:noFill/>
              </a:ln>
              <a:solidFill>
                <a:schemeClr val="tx2">
                  <a:lumMod val="75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269875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b="0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5  ЖБК, які обслуговують 5 житлових будинків; </a:t>
            </a:r>
          </a:p>
          <a:p>
            <a:pPr marL="0" marR="0" lvl="0" indent="269875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b="0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20   ОСББ, які обслуговують 25 житлових будинків.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фон (1).jp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0" y="0"/>
            <a:ext cx="9144000" cy="646331"/>
          </a:xfrm>
          <a:prstGeom prst="rect">
            <a:avLst/>
          </a:prstGeom>
          <a:noFill/>
          <a:effectLst>
            <a:outerShdw blurRad="50800" dir="6000000" algn="ctr" rotWithShape="0">
              <a:schemeClr val="tx1">
                <a:alpha val="0"/>
              </a:scheme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uk-UA" sz="3600" b="1" i="1" u="sng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Реалізація земельної реформи</a:t>
            </a:r>
            <a:endParaRPr lang="ru-RU" sz="3600" b="1" i="1" u="sng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chemeClr val="accent6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123728" y="771550"/>
            <a:ext cx="4680520" cy="351038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extBox 5"/>
          <p:cNvSpPr txBox="1"/>
          <p:nvPr/>
        </p:nvSpPr>
        <p:spPr>
          <a:xfrm>
            <a:off x="1979712" y="4227934"/>
            <a:ext cx="5400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Загальна площа території міської ради – </a:t>
            </a:r>
            <a:r>
              <a:rPr lang="en-US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33</a:t>
            </a:r>
            <a:r>
              <a:rPr lang="uk-UA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748</a:t>
            </a:r>
            <a:r>
              <a:rPr lang="uk-UA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,</a:t>
            </a:r>
            <a:r>
              <a:rPr lang="en-US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uk-UA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га., в тому числі в межах населених пунктів – </a:t>
            </a:r>
            <a:r>
              <a:rPr lang="en-US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uk-UA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103</a:t>
            </a:r>
            <a:r>
              <a:rPr lang="uk-UA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га.</a:t>
            </a:r>
            <a:endParaRPr lang="ru-RU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фон (1).jp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0" y="0"/>
            <a:ext cx="9144000" cy="646331"/>
          </a:xfrm>
          <a:prstGeom prst="rect">
            <a:avLst/>
          </a:prstGeom>
          <a:noFill/>
          <a:effectLst>
            <a:outerShdw blurRad="50800" dir="6000000" algn="ctr" rotWithShape="0">
              <a:schemeClr val="tx1">
                <a:alpha val="0"/>
              </a:scheme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uk-UA" sz="3600" b="1" i="1" u="sng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Соціально-культурна сфера</a:t>
            </a:r>
            <a:endParaRPr lang="ru-RU" sz="3600" b="1" i="1" u="sng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chemeClr val="accent6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C:\Users\Мельник Я В\Desktop\9e8ca15d8756c2e952cffd6db167f74f.Mechta-Kreminna.jpg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251520" y="1059582"/>
            <a:ext cx="3576397" cy="268229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/>
          <p:cNvSpPr txBox="1"/>
          <p:nvPr/>
        </p:nvSpPr>
        <p:spPr>
          <a:xfrm>
            <a:off x="3419872" y="699542"/>
            <a:ext cx="27363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Оздоровлення дітей</a:t>
            </a:r>
            <a:endParaRPr lang="ru-RU" b="1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7" name="Picture 3" descr="C:\Users\Мельник Я В\Desktop\30064996.jpg"/>
          <p:cNvPicPr>
            <a:picLocks noChangeAspect="1" noChangeArrowheads="1"/>
          </p:cNvPicPr>
          <p:nvPr/>
        </p:nvPicPr>
        <p:blipFill>
          <a:blip r:embed="rId5" cstate="screen"/>
          <a:srcRect/>
          <a:stretch>
            <a:fillRect/>
          </a:stretch>
        </p:blipFill>
        <p:spPr bwMode="auto">
          <a:xfrm>
            <a:off x="3851920" y="2186186"/>
            <a:ext cx="5108725" cy="295731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TextBox 6"/>
          <p:cNvSpPr txBox="1"/>
          <p:nvPr/>
        </p:nvSpPr>
        <p:spPr>
          <a:xfrm>
            <a:off x="3779912" y="1203598"/>
            <a:ext cx="504056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У 2018 році за кошти міського бюджету оздоровлено </a:t>
            </a:r>
            <a:r>
              <a:rPr lang="uk-UA" smtClean="0">
                <a:latin typeface="Times New Roman" pitchFamily="18" charset="0"/>
                <a:cs typeface="Times New Roman" pitchFamily="18" charset="0"/>
              </a:rPr>
              <a:t>27 дітей.</a:t>
            </a:r>
            <a:endParaRPr lang="uk-UA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Всього витрачено на оздоровлення </a:t>
            </a:r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112,9 </a:t>
            </a:r>
            <a:r>
              <a:rPr lang="uk-UA" b="1" dirty="0" err="1" smtClean="0">
                <a:latin typeface="Times New Roman" pitchFamily="18" charset="0"/>
                <a:cs typeface="Times New Roman" pitchFamily="18" charset="0"/>
              </a:rPr>
              <a:t>тис.грн</a:t>
            </a:r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фон (1).jp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0" y="0"/>
            <a:ext cx="9144000" cy="646331"/>
          </a:xfrm>
          <a:prstGeom prst="rect">
            <a:avLst/>
          </a:prstGeom>
          <a:noFill/>
          <a:effectLst>
            <a:outerShdw blurRad="50800" dir="6000000" algn="ctr" rotWithShape="0">
              <a:schemeClr val="tx1">
                <a:alpha val="0"/>
              </a:scheme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uk-UA" sz="3600" b="1" i="1" u="sng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Соціально-культурна сфера</a:t>
            </a:r>
            <a:endParaRPr lang="ru-RU" sz="3600" b="1" i="1" u="sng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chemeClr val="accent6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619672" y="843558"/>
            <a:ext cx="27363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День міста</a:t>
            </a:r>
            <a:endParaRPr lang="ru-RU" b="1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 descr="ÐÐ° Ð´Ð°Ð½Ð½Ð¾Ð¼ Ð¸Ð·Ð¾Ð±ÑÐ°Ð¶ÐµÐ½Ð¸Ð¸ Ð¼Ð¾Ð¶ÐµÑ Ð½Ð°ÑÐ¾Ð´Ð¸ÑÑÑÑ: 9 ÑÐµÐ»Ð¾Ð²ÐµÐº, Ð»ÑÐ´Ð¸ ÑÐ»ÑÐ±Ð°ÑÑÑÑ, Ð»ÑÐ´Ð¸ ÑÑÐ¾ÑÑ, Ð½Ð¾ÑÑ Ð¸ Ð½Ð° ÑÐ»Ð¸ÑÐµ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1475656" y="1203598"/>
            <a:ext cx="3348370" cy="22322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108" name="Picture 12" descr="ÐÐ° Ð´Ð°Ð½Ð½Ð¾Ð¼ Ð¸Ð·Ð¾Ð±ÑÐ°Ð¶ÐµÐ½Ð¸Ð¸ Ð¼Ð¾Ð¶ÐµÑ Ð½Ð°ÑÐ¾Ð´Ð¸ÑÑÑÑ: 1 ÑÐµÐ»Ð¾Ð²ÐµÐº, Ð·Ð°Ð½Ð¸Ð¼Ð°ÐµÑÑÑ ÑÐ¿Ð¾ÑÑÐ¾Ð¼"/>
          <p:cNvPicPr>
            <a:picLocks noChangeAspect="1" noChangeArrowheads="1"/>
          </p:cNvPicPr>
          <p:nvPr/>
        </p:nvPicPr>
        <p:blipFill>
          <a:blip r:embed="rId5" cstate="screen"/>
          <a:srcRect/>
          <a:stretch>
            <a:fillRect/>
          </a:stretch>
        </p:blipFill>
        <p:spPr bwMode="auto">
          <a:xfrm>
            <a:off x="6023730" y="1203598"/>
            <a:ext cx="3120270" cy="22397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1" name="TextBox 10"/>
          <p:cNvSpPr txBox="1"/>
          <p:nvPr/>
        </p:nvSpPr>
        <p:spPr>
          <a:xfrm>
            <a:off x="5580112" y="915566"/>
            <a:ext cx="27363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b="1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Турній</a:t>
            </a:r>
            <a:r>
              <a:rPr lang="uk-UA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з боксу</a:t>
            </a:r>
            <a:endParaRPr lang="ru-RU" b="1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110" name="Picture 14" descr="ÐÐ° Ð´Ð°Ð½Ð½Ð¾Ð¼ Ð¸Ð·Ð¾Ð±ÑÐ°Ð¶ÐµÐ½Ð¸Ð¸ Ð¼Ð¾Ð¶ÐµÑ Ð½Ð°ÑÐ¾Ð´Ð¸ÑÑÑÑ: 1 ÑÐµÐ»Ð¾Ð²ÐµÐº"/>
          <p:cNvPicPr>
            <a:picLocks noChangeAspect="1" noChangeArrowheads="1"/>
          </p:cNvPicPr>
          <p:nvPr/>
        </p:nvPicPr>
        <p:blipFill>
          <a:blip r:embed="rId6" cstate="screen"/>
          <a:srcRect/>
          <a:stretch>
            <a:fillRect/>
          </a:stretch>
        </p:blipFill>
        <p:spPr bwMode="auto">
          <a:xfrm>
            <a:off x="4860032" y="2643758"/>
            <a:ext cx="2927061" cy="228371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112" name="Picture 16" descr="ÐÐ° Ð´Ð°Ð½Ð½Ð¾Ð¼ Ð¸Ð·Ð¾Ð±ÑÐ°Ð¶ÐµÐ½Ð¸Ð¸ Ð¼Ð¾Ð¶ÐµÑ Ð½Ð°ÑÐ¾Ð´Ð¸ÑÑÑÑ: Ð½Ð¾ÑÑ Ð¸ Ð¾Ð³Ð¾Ð½Ñ"/>
          <p:cNvPicPr>
            <a:picLocks noChangeAspect="1" noChangeArrowheads="1"/>
          </p:cNvPicPr>
          <p:nvPr/>
        </p:nvPicPr>
        <p:blipFill>
          <a:blip r:embed="rId7" cstate="screen"/>
          <a:srcRect/>
          <a:stretch>
            <a:fillRect/>
          </a:stretch>
        </p:blipFill>
        <p:spPr bwMode="auto">
          <a:xfrm>
            <a:off x="179512" y="2931790"/>
            <a:ext cx="3024336" cy="20162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фон (1).jp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0" y="0"/>
            <a:ext cx="9144000" cy="646331"/>
          </a:xfrm>
          <a:prstGeom prst="rect">
            <a:avLst/>
          </a:prstGeom>
          <a:noFill/>
          <a:effectLst>
            <a:outerShdw blurRad="50800" dir="6000000" algn="ctr" rotWithShape="0">
              <a:schemeClr val="tx1">
                <a:alpha val="0"/>
              </a:scheme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uk-UA" sz="3600" b="1" i="1" u="sng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Соціально-культурна сфера</a:t>
            </a:r>
            <a:endParaRPr lang="ru-RU" sz="3600" b="1" i="1" u="sng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chemeClr val="accent6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95536" y="771550"/>
            <a:ext cx="27363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День захисту дітей</a:t>
            </a:r>
            <a:endParaRPr lang="ru-RU" b="1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6" name="Picture 4" descr="ÐÐ° Ð´Ð°Ð½Ð½Ð¾Ð¼ Ð¸Ð·Ð¾Ð±ÑÐ°Ð¶ÐµÐ½Ð¸Ð¸ Ð¼Ð¾Ð¶ÐµÑ Ð½Ð°ÑÐ¾Ð´Ð¸ÑÑÑÑ: 2 ÑÐµÐ»Ð¾Ð²ÐµÐºÐ°, Ð»ÑÐ´Ð¸ ÑÐ»ÑÐ±Ð°ÑÑÑÑ, Ð»ÑÐ´Ð¸ ÑÑÐ¾ÑÑ Ð¸ ÑÐµÐºÑÑ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251520" y="1203598"/>
            <a:ext cx="3060339" cy="204022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078" name="Picture 6" descr="ÐÐ° Ð´Ð°Ð½Ð½Ð¾Ð¼ Ð¸Ð·Ð¾Ð±ÑÐ°Ð¶ÐµÐ½Ð¸Ð¸ Ð¼Ð¾Ð¶ÐµÑ Ð½Ð°ÑÐ¾Ð´Ð¸ÑÑÑÑ: 19 ÑÐµÐ»Ð¾Ð²ÐµÐº, Ð»ÑÐ´Ð¸ ÑÑÐ¾ÑÑ, ÑÐ¾Ð»Ð¿Ð° Ð¸ Ð½Ð° ÑÐ»Ð¸ÑÐµ"/>
          <p:cNvPicPr>
            <a:picLocks noChangeAspect="1" noChangeArrowheads="1"/>
          </p:cNvPicPr>
          <p:nvPr/>
        </p:nvPicPr>
        <p:blipFill>
          <a:blip r:embed="rId5" cstate="screen"/>
          <a:srcRect/>
          <a:stretch>
            <a:fillRect/>
          </a:stretch>
        </p:blipFill>
        <p:spPr bwMode="auto">
          <a:xfrm>
            <a:off x="1619672" y="2931790"/>
            <a:ext cx="2952329" cy="196821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079" name="Picture 7" descr="D:\МОЯ\фото\Осінній калейдоскоп\DSC_0311.JPG"/>
          <p:cNvPicPr>
            <a:picLocks noChangeAspect="1" noChangeArrowheads="1"/>
          </p:cNvPicPr>
          <p:nvPr/>
        </p:nvPicPr>
        <p:blipFill>
          <a:blip r:embed="rId6" cstate="screen"/>
          <a:srcRect/>
          <a:stretch>
            <a:fillRect/>
          </a:stretch>
        </p:blipFill>
        <p:spPr bwMode="auto">
          <a:xfrm>
            <a:off x="4716016" y="1347614"/>
            <a:ext cx="3672408" cy="307580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9" name="TextBox 8"/>
          <p:cNvSpPr txBox="1"/>
          <p:nvPr/>
        </p:nvSpPr>
        <p:spPr>
          <a:xfrm>
            <a:off x="5148064" y="843558"/>
            <a:ext cx="27363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Спортивні змагання</a:t>
            </a:r>
            <a:endParaRPr lang="ru-RU" b="1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фон (1).jp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049" name="Picture 1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-228608" y="-128236"/>
            <a:ext cx="9372608" cy="527173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TextBox 3"/>
          <p:cNvSpPr txBox="1"/>
          <p:nvPr/>
        </p:nvSpPr>
        <p:spPr>
          <a:xfrm>
            <a:off x="755576" y="1707654"/>
            <a:ext cx="748883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60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Дякую за увагу</a:t>
            </a:r>
            <a:endParaRPr lang="ru-RU" sz="6000" b="1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 descr="ГЕРБ.gif">
            <a:extLst>
              <a:ext uri="{FF2B5EF4-FFF2-40B4-BE49-F238E27FC236}">
                <a16:creationId xmlns="" xmlns:a16="http://schemas.microsoft.com/office/drawing/2014/main" id="{572D4D27-35FD-4F13-927E-D88C4E7EC4ED}"/>
              </a:ext>
            </a:extLst>
          </p:cNvPr>
          <p:cNvPicPr>
            <a:picLocks noChangeAspect="1"/>
          </p:cNvPicPr>
          <p:nvPr/>
        </p:nvPicPr>
        <p:blipFill>
          <a:blip r:embed="rId5" cstate="screen"/>
          <a:stretch>
            <a:fillRect/>
          </a:stretch>
        </p:blipFill>
        <p:spPr>
          <a:xfrm>
            <a:off x="251520" y="195486"/>
            <a:ext cx="1080120" cy="97210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699</Words>
  <Application>Microsoft Office PowerPoint</Application>
  <PresentationFormat>Экран (16:9)</PresentationFormat>
  <Paragraphs>161</Paragraphs>
  <Slides>30</Slides>
  <Notes>30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30</vt:i4>
      </vt:variant>
    </vt:vector>
  </HeadingPairs>
  <TitlesOfParts>
    <vt:vector size="31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2019-03-11T14:51:32Z</dcterms:created>
  <dcterms:modified xsi:type="dcterms:W3CDTF">2019-03-12T11:19:57Z</dcterms:modified>
</cp:coreProperties>
</file>